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41" r:id="rId12"/>
    <p:sldId id="268" r:id="rId13"/>
    <p:sldId id="334" r:id="rId14"/>
    <p:sldId id="26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350" r:id="rId23"/>
    <p:sldId id="287" r:id="rId24"/>
    <p:sldId id="270" r:id="rId25"/>
    <p:sldId id="271" r:id="rId26"/>
    <p:sldId id="272" r:id="rId27"/>
    <p:sldId id="273" r:id="rId28"/>
    <p:sldId id="274" r:id="rId29"/>
    <p:sldId id="275" r:id="rId30"/>
    <p:sldId id="353" r:id="rId31"/>
    <p:sldId id="290" r:id="rId32"/>
    <p:sldId id="291" r:id="rId33"/>
    <p:sldId id="292" r:id="rId34"/>
    <p:sldId id="293" r:id="rId35"/>
    <p:sldId id="295" r:id="rId36"/>
    <p:sldId id="296" r:id="rId37"/>
    <p:sldId id="337" r:id="rId38"/>
    <p:sldId id="297" r:id="rId39"/>
    <p:sldId id="298" r:id="rId40"/>
    <p:sldId id="299" r:id="rId41"/>
    <p:sldId id="331" r:id="rId42"/>
    <p:sldId id="332" r:id="rId43"/>
    <p:sldId id="333" r:id="rId44"/>
    <p:sldId id="304" r:id="rId45"/>
    <p:sldId id="345" r:id="rId46"/>
    <p:sldId id="339" r:id="rId47"/>
    <p:sldId id="340" r:id="rId48"/>
    <p:sldId id="300" r:id="rId49"/>
    <p:sldId id="301" r:id="rId50"/>
    <p:sldId id="338" r:id="rId51"/>
    <p:sldId id="305" r:id="rId52"/>
    <p:sldId id="302" r:id="rId53"/>
    <p:sldId id="303" r:id="rId54"/>
    <p:sldId id="346" r:id="rId55"/>
    <p:sldId id="315" r:id="rId56"/>
    <p:sldId id="316" r:id="rId57"/>
    <p:sldId id="317" r:id="rId58"/>
    <p:sldId id="318" r:id="rId59"/>
    <p:sldId id="319" r:id="rId60"/>
    <p:sldId id="320" r:id="rId61"/>
    <p:sldId id="351" r:id="rId62"/>
    <p:sldId id="352" r:id="rId63"/>
    <p:sldId id="335" r:id="rId64"/>
    <p:sldId id="336" r:id="rId65"/>
    <p:sldId id="347" r:id="rId66"/>
    <p:sldId id="306" r:id="rId67"/>
    <p:sldId id="307" r:id="rId68"/>
    <p:sldId id="308" r:id="rId69"/>
    <p:sldId id="348" r:id="rId70"/>
    <p:sldId id="349" r:id="rId71"/>
    <p:sldId id="344" r:id="rId72"/>
    <p:sldId id="321" r:id="rId73"/>
    <p:sldId id="309" r:id="rId74"/>
    <p:sldId id="310" r:id="rId75"/>
    <p:sldId id="311" r:id="rId76"/>
    <p:sldId id="312" r:id="rId77"/>
    <p:sldId id="313" r:id="rId78"/>
    <p:sldId id="314" r:id="rId79"/>
    <p:sldId id="322" r:id="rId80"/>
    <p:sldId id="323" r:id="rId81"/>
    <p:sldId id="324" r:id="rId8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9"/>
    <p:restoredTop sz="94648"/>
  </p:normalViewPr>
  <p:slideViewPr>
    <p:cSldViewPr snapToGrid="0">
      <p:cViewPr>
        <p:scale>
          <a:sx n="90" d="100"/>
          <a:sy n="90" d="100"/>
        </p:scale>
        <p:origin x="72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D26584-DEF2-1B8B-6BEA-441D4BB62B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5CACB-1CC9-FB86-445D-7BFE1D6DE7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361FA-FAA1-DB43-9466-74724C6ED79F}" type="datetimeFigureOut">
              <a:rPr lang="en-CN" smtClean="0"/>
              <a:t>2025/5/16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CBBCC-D16B-E2D1-BC94-B9C5EBC429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6DE42-E890-A4F3-0C61-3B45F8EFA6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C1B4C-7400-444B-90F5-4BDF30ED7F7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22615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F71D5-8FE5-8B40-B3C1-4661C4403AE9}" type="datetimeFigureOut">
              <a:rPr lang="en-CN" smtClean="0"/>
              <a:t>2025/5/16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3C6EF-154B-5A4E-9280-7BFAC20654E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36670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Mark with ref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3C6EF-154B-5A4E-9280-7BFAC20654E0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7941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3C6EF-154B-5A4E-9280-7BFAC20654E0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338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换图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3C6EF-154B-5A4E-9280-7BFAC20654E0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026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换图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3C6EF-154B-5A4E-9280-7BFAC20654E0}" type="slidenum">
              <a:rPr lang="en-CN" smtClean="0"/>
              <a:t>37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311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liaocx@ihep.ac.cn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4AED3FBE-A528-34DB-AD20-C5FBB9EC1591}"/>
              </a:ext>
            </a:extLst>
          </p:cNvPr>
          <p:cNvSpPr txBox="1">
            <a:spLocks/>
          </p:cNvSpPr>
          <p:nvPr userDrawn="1"/>
        </p:nvSpPr>
        <p:spPr>
          <a:xfrm>
            <a:off x="1957911" y="1586805"/>
            <a:ext cx="7502997" cy="2191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3F43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for staus and electroweakinos production </a:t>
            </a:r>
            <a:r>
              <a:rPr lang="en-US" altLang="zh-CN" sz="3200" b="1">
                <a:solidFill>
                  <a:srgbClr val="3F43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compressed region </a:t>
            </a:r>
            <a:r>
              <a:rPr lang="en-US" sz="3200" b="1">
                <a:solidFill>
                  <a:srgbClr val="3F43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final states with two hadronic taus or </a:t>
            </a:r>
            <a:r>
              <a:rPr lang="en-US" altLang="zh-CN" sz="3200" b="1">
                <a:solidFill>
                  <a:srgbClr val="3F43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sz="3200" b="1">
                <a:solidFill>
                  <a:srgbClr val="3F43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hadronic tau one lepton</a:t>
            </a:r>
            <a:r>
              <a:rPr kumimoji="1" lang="en-US" altLang="zh-CN" sz="3200" b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zh-CN" altLang="en-US" sz="32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26E692D5-8B7B-674E-F9FC-ED0EFC657E27}"/>
              </a:ext>
            </a:extLst>
          </p:cNvPr>
          <p:cNvCxnSpPr>
            <a:cxnSpLocks/>
          </p:cNvCxnSpPr>
          <p:nvPr userDrawn="1"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BBA8D8E7-8632-1733-4B14-A5C65EC4637D}"/>
              </a:ext>
            </a:extLst>
          </p:cNvPr>
          <p:cNvCxnSpPr>
            <a:cxnSpLocks/>
          </p:cNvCxnSpPr>
          <p:nvPr userDrawn="1"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5">
            <a:extLst>
              <a:ext uri="{FF2B5EF4-FFF2-40B4-BE49-F238E27FC236}">
                <a16:creationId xmlns:a16="http://schemas.microsoft.com/office/drawing/2014/main" id="{45012964-5713-2144-2AC0-21957F4EE78B}"/>
              </a:ext>
            </a:extLst>
          </p:cNvPr>
          <p:cNvCxnSpPr>
            <a:cxnSpLocks/>
          </p:cNvCxnSpPr>
          <p:nvPr userDrawn="1"/>
        </p:nvCxnSpPr>
        <p:spPr>
          <a:xfrm>
            <a:off x="1490161" y="15868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9">
            <a:extLst>
              <a:ext uri="{FF2B5EF4-FFF2-40B4-BE49-F238E27FC236}">
                <a16:creationId xmlns:a16="http://schemas.microsoft.com/office/drawing/2014/main" id="{D1C8EB5D-29E4-A0D8-D01A-62A6039EE458}"/>
              </a:ext>
            </a:extLst>
          </p:cNvPr>
          <p:cNvSpPr txBox="1"/>
          <p:nvPr userDrawn="1"/>
        </p:nvSpPr>
        <p:spPr>
          <a:xfrm>
            <a:off x="1929133" y="4117771"/>
            <a:ext cx="45528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Chengxin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Liao(IHEP)</a:t>
            </a:r>
            <a:b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behalf of the EWK-2tau team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liaocx@ihep.ac.cn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May, Fri 16,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logo with colorful text&#10;&#10;Description automatically generated">
            <a:extLst>
              <a:ext uri="{FF2B5EF4-FFF2-40B4-BE49-F238E27FC236}">
                <a16:creationId xmlns:a16="http://schemas.microsoft.com/office/drawing/2014/main" id="{7CC9AB90-3234-2BB9-719F-6394D96F7B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512591" cy="1323327"/>
          </a:xfrm>
          <a:prstGeom prst="rect">
            <a:avLst/>
          </a:prstGeom>
        </p:spPr>
      </p:pic>
      <p:pic>
        <p:nvPicPr>
          <p:cNvPr id="13" name="Picture 12" descr="A circular logo with a circular object in the center&#10;&#10;Description automatically generated">
            <a:extLst>
              <a:ext uri="{FF2B5EF4-FFF2-40B4-BE49-F238E27FC236}">
                <a16:creationId xmlns:a16="http://schemas.microsoft.com/office/drawing/2014/main" id="{EAD408AE-6A24-3C8A-39DA-5B51C9D999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9170616" y="2082403"/>
            <a:ext cx="4238397" cy="37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0B0D-289A-B869-7EF7-FAFEB97CA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5763B-926D-8FF8-0102-CEA42FD41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D26C5-480D-F854-3CB5-50A341E7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4FFA8-CF10-37A4-8DD8-34F77B511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C1C1/C1N2 and Direct stau PAR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0580B-B975-07E2-215E-273C4D12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B3FD4-9202-284B-A3E2-F5A55B22448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444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B4129-76A3-7C4E-FB80-770247F02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8AA11-3EDB-1B2A-E8E6-EFCE6F6BB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F95F0-A70F-4BF6-CBF3-D137F079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F264E-2B56-811F-804B-0433CB0B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C1C1/C1N2 and Direct stau PAR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5AB04-DD64-87BB-BC6B-CF340F84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B3FD4-9202-284B-A3E2-F5A55B22448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089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5C7C3-F38D-927D-F620-3070E6B7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" y="651301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defRPr>
            </a:lvl1pPr>
          </a:lstStyle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BA7AA-5E16-F377-10F4-50CCBEE4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301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 b="1" i="0">
                <a:solidFill>
                  <a:schemeClr val="tx1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defRPr>
            </a:lvl1pPr>
          </a:lstStyle>
          <a:p>
            <a:r>
              <a:rPr lang="en-CN" dirty="0"/>
              <a:t>C1C1/C1N2 and Direct stau PAR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53EE5-8620-DE91-4A43-11B205F1A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888" y="651301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A8B3FD4-9202-284B-A3E2-F5A55B22448D}" type="slidenum">
              <a:rPr lang="en-CN" smtClean="0"/>
              <a:pPr/>
              <a:t>‹#›</a:t>
            </a:fld>
            <a:endParaRPr lang="en-CN" dirty="0"/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3C02E0AD-5F95-E451-F7D3-B13F8B8DDA76}"/>
              </a:ext>
            </a:extLst>
          </p:cNvPr>
          <p:cNvSpPr/>
          <p:nvPr userDrawn="1"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1" name="直线连接符 8">
            <a:extLst>
              <a:ext uri="{FF2B5EF4-FFF2-40B4-BE49-F238E27FC236}">
                <a16:creationId xmlns:a16="http://schemas.microsoft.com/office/drawing/2014/main" id="{6E6A68B2-75CA-0B2D-4998-C8057267EA62}"/>
              </a:ext>
            </a:extLst>
          </p:cNvPr>
          <p:cNvCxnSpPr>
            <a:cxnSpLocks/>
          </p:cNvCxnSpPr>
          <p:nvPr userDrawn="1"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F221027-81A8-BB43-9BCD-4599ACF39025}"/>
              </a:ext>
            </a:extLst>
          </p:cNvPr>
          <p:cNvCxnSpPr>
            <a:cxnSpLocks/>
          </p:cNvCxnSpPr>
          <p:nvPr userDrawn="1"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5">
            <a:extLst>
              <a:ext uri="{FF2B5EF4-FFF2-40B4-BE49-F238E27FC236}">
                <a16:creationId xmlns:a16="http://schemas.microsoft.com/office/drawing/2014/main" id="{2F469C3A-BD1A-9D80-1D80-3536D9225A34}"/>
              </a:ext>
            </a:extLst>
          </p:cNvPr>
          <p:cNvCxnSpPr>
            <a:cxnSpLocks/>
          </p:cNvCxnSpPr>
          <p:nvPr userDrawn="1"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92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7DAD847-52BF-FCA8-F738-680EC81BA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kumimoji="1" lang="en-US" altLang="zh-CN" sz="4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Backup</a:t>
            </a:r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线连接符 8">
            <a:extLst>
              <a:ext uri="{FF2B5EF4-FFF2-40B4-BE49-F238E27FC236}">
                <a16:creationId xmlns:a16="http://schemas.microsoft.com/office/drawing/2014/main" id="{BFD7AAA6-5BFE-B983-50DA-30F20181FB3A}"/>
              </a:ext>
            </a:extLst>
          </p:cNvPr>
          <p:cNvCxnSpPr>
            <a:cxnSpLocks/>
          </p:cNvCxnSpPr>
          <p:nvPr userDrawn="1"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11">
            <a:extLst>
              <a:ext uri="{FF2B5EF4-FFF2-40B4-BE49-F238E27FC236}">
                <a16:creationId xmlns:a16="http://schemas.microsoft.com/office/drawing/2014/main" id="{9A008DFB-3600-7CB7-1936-B1F1865B6681}"/>
              </a:ext>
            </a:extLst>
          </p:cNvPr>
          <p:cNvCxnSpPr>
            <a:cxnSpLocks/>
          </p:cNvCxnSpPr>
          <p:nvPr userDrawn="1"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5">
            <a:extLst>
              <a:ext uri="{FF2B5EF4-FFF2-40B4-BE49-F238E27FC236}">
                <a16:creationId xmlns:a16="http://schemas.microsoft.com/office/drawing/2014/main" id="{1A0C3A6C-7AD5-83EF-8BCF-C448C385FCBF}"/>
              </a:ext>
            </a:extLst>
          </p:cNvPr>
          <p:cNvCxnSpPr>
            <a:cxnSpLocks/>
          </p:cNvCxnSpPr>
          <p:nvPr userDrawn="1"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logo with colorful text&#10;&#10;Description automatically generated">
            <a:extLst>
              <a:ext uri="{FF2B5EF4-FFF2-40B4-BE49-F238E27FC236}">
                <a16:creationId xmlns:a16="http://schemas.microsoft.com/office/drawing/2014/main" id="{5A82F3D0-7346-78A3-BE80-AC6D051F6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512591" cy="1323327"/>
          </a:xfrm>
          <a:prstGeom prst="rect">
            <a:avLst/>
          </a:prstGeom>
        </p:spPr>
      </p:pic>
      <p:pic>
        <p:nvPicPr>
          <p:cNvPr id="11" name="Picture 10" descr="A circular logo with a circular object in the center&#10;&#10;Description automatically generated">
            <a:extLst>
              <a:ext uri="{FF2B5EF4-FFF2-40B4-BE49-F238E27FC236}">
                <a16:creationId xmlns:a16="http://schemas.microsoft.com/office/drawing/2014/main" id="{B8ADFA68-0B64-6611-E03A-345246F843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9182973" y="1323327"/>
            <a:ext cx="4238397" cy="37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7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1387-1025-0806-C05B-A665414B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7DC7F-61D8-6BA8-47B5-925610589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F709-6245-BCA1-5D72-23D27023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C39B7-26F4-29D0-9D88-385A57A0E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C1C1/C1N2 and Direct stau PAR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553C-22A5-054C-67E6-AC571479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B3FD4-9202-284B-A3E2-F5A55B22448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936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37F67-9BFB-166A-8AA8-14D12873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40F2A-440B-183E-567C-7CB5E4812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0F62B-9C8B-1488-2282-BEA6F14C2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861E9-07CD-06E7-52AC-5C954AE0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33608-1D9A-5A02-AE58-C31D828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C1C1/C1N2 and Direct stau PAR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21B22-9484-1CE7-A355-FE52AF28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B3FD4-9202-284B-A3E2-F5A55B22448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372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11BB-4890-0969-3E21-270BF2EF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64690-B545-F635-C08B-C9034F4B1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401BD-99AF-CFEB-0A5D-5AD870C9F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C0F0A-2E0C-C94C-19AC-7894F1D2F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7F2F18-E0BC-38C6-6092-015E443A9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45B85-B4A2-E42A-B1A3-4F3ECE48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D38EB-D4E2-E155-BD97-86B3E616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C1C1/C1N2 and Direct stau PAR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1CD0C4-68FB-6192-2610-F4CD875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B3FD4-9202-284B-A3E2-F5A55B22448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184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08DEC2-BA81-A61B-661A-1AAC3010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26601-2FA7-C0AD-7B8A-7B87D051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C1C1/C1N2 and Direct stau PAR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5B20-E966-D106-45A7-96F9A2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B3FD4-9202-284B-A3E2-F5A55B22448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255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D755-360C-E495-FE6B-6B08BC76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A8DEC-E112-5193-8ED1-6622AEBB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BB696-D2B6-E68E-B486-F298B5415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DCFDD-85D2-89D9-B07C-12BEE318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0F26C-335B-38E0-D3A2-BB5F09C7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C1C1/C1N2 and Direct stau PAR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99E08-A59C-6D37-BE67-713A230B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B3FD4-9202-284B-A3E2-F5A55B22448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2004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7B45-9C7F-4953-905A-60B6B099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68916-31C9-4031-343D-10CE82355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FF916-055F-52DD-DD14-3742608E2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E6E95-33E9-C35F-7431-CC9A8031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Chengxin Liao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A5F76-6E9A-694C-2782-18B5FAD5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C1C1/C1N2 and Direct stau PAR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1F914-32E0-57EF-726E-A95E80C6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8B3FD4-9202-284B-A3E2-F5A55B22448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043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13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hyperlink" Target="https://link.springer.com/article/10.1007/JHEP05(2024)15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gitlab.cern.ch/atlas-physics-office/HMBS/ANA-HMBS-2024-07/ANA-HMBS-2024-07-INT1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atlas-glance.cern.ch/atlas/analysis/analyses/details?ref_code=ANA-HMBS-2024-07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9.png"/><Relationship Id="rId5" Type="http://schemas.openxmlformats.org/officeDocument/2006/relationships/image" Target="../media/image88.emf"/><Relationship Id="rId10" Type="http://schemas.openxmlformats.org/officeDocument/2006/relationships/image" Target="../media/image96.png"/><Relationship Id="rId4" Type="http://schemas.openxmlformats.org/officeDocument/2006/relationships/image" Target="../media/image87.emf"/><Relationship Id="rId9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slideLayout" Target="../slideLayouts/slideLayout2.xml"/><Relationship Id="rId7" Type="http://schemas.openxmlformats.org/officeDocument/2006/relationships/tags" Target="../tags/tag10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98.png"/><Relationship Id="rId5" Type="http://schemas.openxmlformats.org/officeDocument/2006/relationships/tags" Target="../tags/tag9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ern.ch/atlas-phys-susy-wg/Common/melanalysis/-/blob/main/scripts/R22-data-MC/stau_mc20a_mainBKG.list?ref_type=heads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gitlab.cern.ch/atlas-phys-susy-wg/Common/mel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gitlab.cern.ch/atlas-phys-susy-wg/Common/melanalysis/-/blob/main/scripts/R22-data-MC/stau_mc23a_mainBKG.list?ref_type=head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04.emf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15.png"/><Relationship Id="rId11" Type="http://schemas.openxmlformats.org/officeDocument/2006/relationships/image" Target="../media/image121.png"/><Relationship Id="rId5" Type="http://schemas.openxmlformats.org/officeDocument/2006/relationships/image" Target="../media/image114.png"/><Relationship Id="rId10" Type="http://schemas.openxmlformats.org/officeDocument/2006/relationships/tags" Target="../tags/tag16.xml"/><Relationship Id="rId4" Type="http://schemas.openxmlformats.org/officeDocument/2006/relationships/image" Target="../media/image112.png"/><Relationship Id="rId9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4.png"/><Relationship Id="rId4" Type="http://schemas.openxmlformats.org/officeDocument/2006/relationships/image" Target="../media/image116.png"/><Relationship Id="rId9" Type="http://schemas.openxmlformats.org/officeDocument/2006/relationships/tags" Target="../tags/tag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2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19.png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20.png"/><Relationship Id="rId4" Type="http://schemas.openxmlformats.org/officeDocument/2006/relationships/image" Target="../media/image133.png"/><Relationship Id="rId9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210.png"/><Relationship Id="rId12" Type="http://schemas.openxmlformats.org/officeDocument/2006/relationships/image" Target="../media/image16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2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ern.ch/atlas-phys-susy-wg/Common/melanalysis/-/blob/01c7eaf7393558c74c315431400c6514926693bf/src/MelAnalysis/data/R22/SUSYTools_stauff_R22_Run3.conf" TargetMode="External"/><Relationship Id="rId2" Type="http://schemas.openxmlformats.org/officeDocument/2006/relationships/hyperlink" Target="https://gitlab.cern.ch/atlas-phys-susy-wg/Common/melanalysis/-/blob/01c7eaf7393558c74c315431400c6514926693bf/src/MelAnalysis/data/R22/SUSYTools_stauff_R22_Run2.con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51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tags" Target="../tags/tag21.xml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760.png"/><Relationship Id="rId9" Type="http://schemas.openxmlformats.org/officeDocument/2006/relationships/image" Target="../media/image1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CAE3EC01-70E3-6108-6A94-40CBC73B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20" y="321821"/>
            <a:ext cx="3631580" cy="6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1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79AC9-7A19-4946-9A4D-0E6078F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97D88-ACED-667B-006E-0281526A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3915E-276B-7E38-0C60-EB14D6E5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10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91CEF33-F1B4-1509-A630-DC1ECBC4ACE3}"/>
              </a:ext>
            </a:extLst>
          </p:cNvPr>
          <p:cNvSpPr txBox="1"/>
          <p:nvPr/>
        </p:nvSpPr>
        <p:spPr>
          <a:xfrm>
            <a:off x="769460" y="50906"/>
            <a:ext cx="966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fake estimation validation(HH)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8EFC4D11-9995-0110-5D7E-3F98A4275FC8}"/>
              </a:ext>
            </a:extLst>
          </p:cNvPr>
          <p:cNvSpPr txBox="1"/>
          <p:nvPr/>
        </p:nvSpPr>
        <p:spPr>
          <a:xfrm>
            <a:off x="272838" y="747241"/>
            <a:ext cx="4678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Data-driven fakes in preselection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More data/MC please check backup</a:t>
            </a:r>
            <a:endParaRPr lang="zh-CN" altLang="en-US" dirty="0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BAD43ADB-5B3B-396C-9866-68811BCB0C37}"/>
              </a:ext>
            </a:extLst>
          </p:cNvPr>
          <p:cNvSpPr txBox="1"/>
          <p:nvPr/>
        </p:nvSpPr>
        <p:spPr>
          <a:xfrm>
            <a:off x="484275" y="1347952"/>
            <a:ext cx="237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Score distribution</a:t>
            </a:r>
            <a:endParaRPr lang="zh-CN" altLang="en-US" b="1" dirty="0"/>
          </a:p>
        </p:txBody>
      </p:sp>
      <p:sp>
        <p:nvSpPr>
          <p:cNvPr id="13" name="文本框 23">
            <a:extLst>
              <a:ext uri="{FF2B5EF4-FFF2-40B4-BE49-F238E27FC236}">
                <a16:creationId xmlns:a16="http://schemas.microsoft.com/office/drawing/2014/main" id="{4E3F8DE0-EBBB-353E-024C-8CB7A9214292}"/>
              </a:ext>
            </a:extLst>
          </p:cNvPr>
          <p:cNvSpPr txBox="1"/>
          <p:nvPr/>
        </p:nvSpPr>
        <p:spPr>
          <a:xfrm>
            <a:off x="6115113" y="1302662"/>
            <a:ext cx="280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Kinematic distribution</a:t>
            </a:r>
            <a:endParaRPr lang="zh-CN" alt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FBD645-1926-447B-9668-92053C9C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4002" y="1300710"/>
            <a:ext cx="1969106" cy="2743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CFEF9-D4CC-27AD-8002-DDE33FA84697}"/>
              </a:ext>
            </a:extLst>
          </p:cNvPr>
          <p:cNvSpPr txBox="1"/>
          <p:nvPr/>
        </p:nvSpPr>
        <p:spPr>
          <a:xfrm>
            <a:off x="2195265" y="1347952"/>
            <a:ext cx="157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(P</a:t>
            </a:r>
            <a:r>
              <a:rPr lang="en-CN" b="1" dirty="0"/>
              <a:t>re-selection)</a:t>
            </a:r>
          </a:p>
        </p:txBody>
      </p:sp>
      <p:pic>
        <p:nvPicPr>
          <p:cNvPr id="19" name="Picture 18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30ECD41-0F7E-A2F8-EEA3-A24910475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102" y="4205772"/>
            <a:ext cx="2892293" cy="2082015"/>
          </a:xfrm>
          <a:prstGeom prst="rect">
            <a:avLst/>
          </a:prstGeom>
        </p:spPr>
      </p:pic>
      <p:pic>
        <p:nvPicPr>
          <p:cNvPr id="21" name="Picture 2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0BB26E8-E450-D863-A65B-1B751DBD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113" y="4208990"/>
            <a:ext cx="2880000" cy="2078797"/>
          </a:xfrm>
          <a:prstGeom prst="rect">
            <a:avLst/>
          </a:prstGeom>
        </p:spPr>
      </p:pic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3950CE-DE62-D020-C5FA-4409A4541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762" y="1729953"/>
            <a:ext cx="2880000" cy="2059701"/>
          </a:xfrm>
          <a:prstGeom prst="rect">
            <a:avLst/>
          </a:prstGeom>
        </p:spPr>
      </p:pic>
      <p:pic>
        <p:nvPicPr>
          <p:cNvPr id="25" name="Picture 2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59C9DE7-3FDF-518A-E895-CF7AE702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395" y="1726876"/>
            <a:ext cx="2880000" cy="20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5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200CC2D-1DAD-58BA-83B8-72259856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0" y="4337458"/>
            <a:ext cx="2952004" cy="2121289"/>
          </a:xfrm>
          <a:prstGeom prst="rect">
            <a:avLst/>
          </a:prstGeom>
        </p:spPr>
      </p:pic>
      <p:pic>
        <p:nvPicPr>
          <p:cNvPr id="36" name="Picture 3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2630DC3-075F-5D9F-7379-AFAD1393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89" y="4337458"/>
            <a:ext cx="2952002" cy="2121288"/>
          </a:xfrm>
          <a:prstGeom prst="rect">
            <a:avLst/>
          </a:prstGeom>
        </p:spPr>
      </p:pic>
      <p:pic>
        <p:nvPicPr>
          <p:cNvPr id="34" name="Picture 33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CC512A4-86A4-02DA-ABCA-9DEF2DF83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187" y="4337458"/>
            <a:ext cx="2954118" cy="2122808"/>
          </a:xfrm>
          <a:prstGeom prst="rect">
            <a:avLst/>
          </a:prstGeom>
        </p:spPr>
      </p:pic>
      <p:pic>
        <p:nvPicPr>
          <p:cNvPr id="32" name="Picture 3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C326558-BE80-BFB5-DE3D-23A3BA69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976" y="4337458"/>
            <a:ext cx="2952000" cy="21212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7F452-E0D2-473C-A3DB-A91553932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44CF2-EC0C-B30E-48CB-C47FD4E2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23EB8-FAD9-EB5E-99DC-AA2B4C66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11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9115A503-0D2F-3840-D6EB-EDD8BA8E5F1C}"/>
              </a:ext>
            </a:extLst>
          </p:cNvPr>
          <p:cNvSpPr txBox="1"/>
          <p:nvPr/>
        </p:nvSpPr>
        <p:spPr>
          <a:xfrm>
            <a:off x="769460" y="50906"/>
            <a:ext cx="9221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 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33">
            <a:extLst>
              <a:ext uri="{FF2B5EF4-FFF2-40B4-BE49-F238E27FC236}">
                <a16:creationId xmlns:a16="http://schemas.microsoft.com/office/drawing/2014/main" id="{2982A92C-0533-FF16-25CF-274D4CAAC063}"/>
              </a:ext>
            </a:extLst>
          </p:cNvPr>
          <p:cNvSpPr txBox="1"/>
          <p:nvPr/>
        </p:nvSpPr>
        <p:spPr>
          <a:xfrm>
            <a:off x="10979779" y="5476263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CR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文本框 34">
            <a:extLst>
              <a:ext uri="{FF2B5EF4-FFF2-40B4-BE49-F238E27FC236}">
                <a16:creationId xmlns:a16="http://schemas.microsoft.com/office/drawing/2014/main" id="{1F3D6A09-781C-6CEF-3D22-9943F5108F77}"/>
              </a:ext>
            </a:extLst>
          </p:cNvPr>
          <p:cNvSpPr txBox="1"/>
          <p:nvPr/>
        </p:nvSpPr>
        <p:spPr>
          <a:xfrm>
            <a:off x="5205766" y="5398102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CR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文本框 35">
            <a:extLst>
              <a:ext uri="{FF2B5EF4-FFF2-40B4-BE49-F238E27FC236}">
                <a16:creationId xmlns:a16="http://schemas.microsoft.com/office/drawing/2014/main" id="{C7D3A824-AD03-618E-E1F0-B61600DE7EC3}"/>
              </a:ext>
            </a:extLst>
          </p:cNvPr>
          <p:cNvSpPr txBox="1"/>
          <p:nvPr/>
        </p:nvSpPr>
        <p:spPr>
          <a:xfrm>
            <a:off x="4694620" y="5398103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文本框 36">
            <a:extLst>
              <a:ext uri="{FF2B5EF4-FFF2-40B4-BE49-F238E27FC236}">
                <a16:creationId xmlns:a16="http://schemas.microsoft.com/office/drawing/2014/main" id="{CDEB8135-0865-97C5-3149-AA0920921D10}"/>
              </a:ext>
            </a:extLst>
          </p:cNvPr>
          <p:cNvSpPr txBox="1"/>
          <p:nvPr/>
        </p:nvSpPr>
        <p:spPr>
          <a:xfrm>
            <a:off x="10594377" y="5471970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6A085BEE-EF86-53B6-50BC-8D10D2E69D7E}"/>
              </a:ext>
            </a:extLst>
          </p:cNvPr>
          <p:cNvSpPr txBox="1"/>
          <p:nvPr/>
        </p:nvSpPr>
        <p:spPr>
          <a:xfrm>
            <a:off x="8509277" y="5388841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文本框 38">
            <a:extLst>
              <a:ext uri="{FF2B5EF4-FFF2-40B4-BE49-F238E27FC236}">
                <a16:creationId xmlns:a16="http://schemas.microsoft.com/office/drawing/2014/main" id="{6618FC31-CD51-F482-E7D3-4ACC46AEEC81}"/>
              </a:ext>
            </a:extLst>
          </p:cNvPr>
          <p:cNvSpPr txBox="1"/>
          <p:nvPr/>
        </p:nvSpPr>
        <p:spPr>
          <a:xfrm>
            <a:off x="624569" y="5476262"/>
            <a:ext cx="450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</a:rPr>
              <a:t>VR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直线连接符 12">
            <a:extLst>
              <a:ext uri="{FF2B5EF4-FFF2-40B4-BE49-F238E27FC236}">
                <a16:creationId xmlns:a16="http://schemas.microsoft.com/office/drawing/2014/main" id="{62426458-2110-E9BA-700B-DA9316572CFA}"/>
              </a:ext>
            </a:extLst>
          </p:cNvPr>
          <p:cNvCxnSpPr>
            <a:cxnSpLocks/>
          </p:cNvCxnSpPr>
          <p:nvPr/>
        </p:nvCxnSpPr>
        <p:spPr>
          <a:xfrm flipV="1">
            <a:off x="2197926" y="5041022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箭头连接符 13">
            <a:extLst>
              <a:ext uri="{FF2B5EF4-FFF2-40B4-BE49-F238E27FC236}">
                <a16:creationId xmlns:a16="http://schemas.microsoft.com/office/drawing/2014/main" id="{AD48DD80-C175-FDF7-6A7C-11E405602C2C}"/>
              </a:ext>
            </a:extLst>
          </p:cNvPr>
          <p:cNvCxnSpPr>
            <a:cxnSpLocks/>
          </p:cNvCxnSpPr>
          <p:nvPr/>
        </p:nvCxnSpPr>
        <p:spPr>
          <a:xfrm flipH="1">
            <a:off x="1881894" y="5039527"/>
            <a:ext cx="3160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2">
            <a:extLst>
              <a:ext uri="{FF2B5EF4-FFF2-40B4-BE49-F238E27FC236}">
                <a16:creationId xmlns:a16="http://schemas.microsoft.com/office/drawing/2014/main" id="{697CEC10-072D-9C85-F532-AAC65AA72A0F}"/>
              </a:ext>
            </a:extLst>
          </p:cNvPr>
          <p:cNvCxnSpPr>
            <a:cxnSpLocks/>
          </p:cNvCxnSpPr>
          <p:nvPr/>
        </p:nvCxnSpPr>
        <p:spPr>
          <a:xfrm flipV="1">
            <a:off x="5144841" y="5244485"/>
            <a:ext cx="0" cy="6150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12">
            <a:extLst>
              <a:ext uri="{FF2B5EF4-FFF2-40B4-BE49-F238E27FC236}">
                <a16:creationId xmlns:a16="http://schemas.microsoft.com/office/drawing/2014/main" id="{C739544C-EB19-5D17-6846-66D59C5A7A63}"/>
              </a:ext>
            </a:extLst>
          </p:cNvPr>
          <p:cNvCxnSpPr>
            <a:cxnSpLocks/>
          </p:cNvCxnSpPr>
          <p:nvPr/>
        </p:nvCxnSpPr>
        <p:spPr>
          <a:xfrm flipV="1">
            <a:off x="4633694" y="5244485"/>
            <a:ext cx="0" cy="6149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12">
            <a:extLst>
              <a:ext uri="{FF2B5EF4-FFF2-40B4-BE49-F238E27FC236}">
                <a16:creationId xmlns:a16="http://schemas.microsoft.com/office/drawing/2014/main" id="{DE948BC5-CEB0-3F69-9E63-CEDE4E5AEBE9}"/>
              </a:ext>
            </a:extLst>
          </p:cNvPr>
          <p:cNvCxnSpPr>
            <a:cxnSpLocks/>
          </p:cNvCxnSpPr>
          <p:nvPr/>
        </p:nvCxnSpPr>
        <p:spPr>
          <a:xfrm flipV="1">
            <a:off x="8414715" y="5245136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13">
            <a:extLst>
              <a:ext uri="{FF2B5EF4-FFF2-40B4-BE49-F238E27FC236}">
                <a16:creationId xmlns:a16="http://schemas.microsoft.com/office/drawing/2014/main" id="{6401412D-A8AB-101B-AA64-8A48E6107369}"/>
              </a:ext>
            </a:extLst>
          </p:cNvPr>
          <p:cNvCxnSpPr>
            <a:cxnSpLocks/>
          </p:cNvCxnSpPr>
          <p:nvPr/>
        </p:nvCxnSpPr>
        <p:spPr>
          <a:xfrm>
            <a:off x="8408297" y="5245136"/>
            <a:ext cx="2644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12">
            <a:extLst>
              <a:ext uri="{FF2B5EF4-FFF2-40B4-BE49-F238E27FC236}">
                <a16:creationId xmlns:a16="http://schemas.microsoft.com/office/drawing/2014/main" id="{038D1E34-6B6B-BA4C-F9A4-391C60CF92A2}"/>
              </a:ext>
            </a:extLst>
          </p:cNvPr>
          <p:cNvCxnSpPr>
            <a:cxnSpLocks/>
          </p:cNvCxnSpPr>
          <p:nvPr/>
        </p:nvCxnSpPr>
        <p:spPr>
          <a:xfrm flipV="1">
            <a:off x="10691930" y="5251590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12">
            <a:extLst>
              <a:ext uri="{FF2B5EF4-FFF2-40B4-BE49-F238E27FC236}">
                <a16:creationId xmlns:a16="http://schemas.microsoft.com/office/drawing/2014/main" id="{83181BDE-0622-557F-6258-200F06588121}"/>
              </a:ext>
            </a:extLst>
          </p:cNvPr>
          <p:cNvCxnSpPr>
            <a:cxnSpLocks/>
          </p:cNvCxnSpPr>
          <p:nvPr/>
        </p:nvCxnSpPr>
        <p:spPr>
          <a:xfrm flipV="1">
            <a:off x="10958042" y="5236492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2F231E-2E35-CF3F-0194-D852DC4DA3DE}"/>
              </a:ext>
            </a:extLst>
          </p:cNvPr>
          <p:cNvSpPr txBox="1"/>
          <p:nvPr/>
        </p:nvSpPr>
        <p:spPr>
          <a:xfrm>
            <a:off x="801698" y="4914543"/>
            <a:ext cx="5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7FDC0F-07CE-D255-1DA3-21C9CCD0930E}"/>
              </a:ext>
            </a:extLst>
          </p:cNvPr>
          <p:cNvSpPr txBox="1"/>
          <p:nvPr/>
        </p:nvSpPr>
        <p:spPr>
          <a:xfrm>
            <a:off x="3576569" y="4897984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Z+jets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D0AB35-238F-264F-5D07-A348CF39E6FA}"/>
              </a:ext>
            </a:extLst>
          </p:cNvPr>
          <p:cNvSpPr txBox="1"/>
          <p:nvPr/>
        </p:nvSpPr>
        <p:spPr>
          <a:xfrm>
            <a:off x="6720628" y="4771732"/>
            <a:ext cx="44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FE41E0-7221-A188-EB1A-53062649826B}"/>
              </a:ext>
            </a:extLst>
          </p:cNvPr>
          <p:cNvSpPr txBox="1"/>
          <p:nvPr/>
        </p:nvSpPr>
        <p:spPr>
          <a:xfrm>
            <a:off x="9555729" y="4875153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</a:t>
            </a:r>
          </a:p>
        </p:txBody>
      </p:sp>
      <p:pic>
        <p:nvPicPr>
          <p:cNvPr id="11" name="Picture 10" descr="A white and black text&#10;&#10;Description automatically generated with medium confidence">
            <a:extLst>
              <a:ext uri="{FF2B5EF4-FFF2-40B4-BE49-F238E27FC236}">
                <a16:creationId xmlns:a16="http://schemas.microsoft.com/office/drawing/2014/main" id="{2A2ED4DA-748D-D032-7661-F113C9538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59" y="958096"/>
            <a:ext cx="7772400" cy="1556657"/>
          </a:xfrm>
          <a:prstGeom prst="rect">
            <a:avLst/>
          </a:prstGeom>
        </p:spPr>
      </p:pic>
      <p:pic>
        <p:nvPicPr>
          <p:cNvPr id="33" name="Picture 3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9722E893-1004-7039-215A-278C3F5E6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59" y="2391583"/>
            <a:ext cx="6858000" cy="196156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96ADE30-CBA2-094A-0448-7A4515885CA5}"/>
              </a:ext>
            </a:extLst>
          </p:cNvPr>
          <p:cNvSpPr/>
          <p:nvPr/>
        </p:nvSpPr>
        <p:spPr>
          <a:xfrm>
            <a:off x="272562" y="3988860"/>
            <a:ext cx="6321669" cy="2286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FA3A77-CA6B-8988-E599-33B172A39F80}"/>
              </a:ext>
            </a:extLst>
          </p:cNvPr>
          <p:cNvSpPr/>
          <p:nvPr/>
        </p:nvSpPr>
        <p:spPr>
          <a:xfrm>
            <a:off x="275493" y="3578555"/>
            <a:ext cx="6321669" cy="2286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2CB4C-27D2-81B4-33B8-2B1F9D778006}"/>
              </a:ext>
            </a:extLst>
          </p:cNvPr>
          <p:cNvSpPr txBox="1"/>
          <p:nvPr/>
        </p:nvSpPr>
        <p:spPr>
          <a:xfrm>
            <a:off x="76050" y="748199"/>
            <a:ext cx="4705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0" dirty="0">
                <a:solidFill>
                  <a:srgbClr val="3F4350"/>
                </a:solidFill>
                <a:effectLst/>
              </a:rPr>
              <a:t>only selections differing from preselection are shown</a:t>
            </a:r>
            <a:endParaRPr lang="en-CN" sz="1600" b="1" dirty="0"/>
          </a:p>
        </p:txBody>
      </p:sp>
    </p:spTree>
    <p:extLst>
      <p:ext uri="{BB962C8B-B14F-4D97-AF65-F5344CB8AC3E}">
        <p14:creationId xmlns:p14="http://schemas.microsoft.com/office/powerpoint/2010/main" val="3515893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0DD8D-DBC5-06DC-FCB5-9A154DB1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0D22D-9A83-2738-E5BF-1C37956D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39B68-F128-BF7F-40CC-12085C7C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12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4A7A2B6-AA67-7088-7B55-4E4EFAB981DC}"/>
              </a:ext>
            </a:extLst>
          </p:cNvPr>
          <p:cNvSpPr txBox="1"/>
          <p:nvPr/>
        </p:nvSpPr>
        <p:spPr>
          <a:xfrm>
            <a:off x="769460" y="50906"/>
            <a:ext cx="9042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signal region definition(LH)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D266547-D405-EE83-E930-FD9BE5CF4C19}"/>
              </a:ext>
            </a:extLst>
          </p:cNvPr>
          <p:cNvSpPr txBox="1">
            <a:spLocks/>
          </p:cNvSpPr>
          <p:nvPr/>
        </p:nvSpPr>
        <p:spPr>
          <a:xfrm>
            <a:off x="275855" y="774389"/>
            <a:ext cx="5450575" cy="3597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/>
              <a:t>Preselection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9">
                <a:extLst>
                  <a:ext uri="{FF2B5EF4-FFF2-40B4-BE49-F238E27FC236}">
                    <a16:creationId xmlns:a16="http://schemas.microsoft.com/office/drawing/2014/main" id="{3D6B23B2-4163-1CD8-CD2D-41F5FA00F5C4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2943102174"/>
                  </p:ext>
                </p:extLst>
              </p:nvPr>
            </p:nvGraphicFramePr>
            <p:xfrm>
              <a:off x="275855" y="1134136"/>
              <a:ext cx="3817351" cy="2643617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8173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4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1base lepton, 1 signal lepton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835681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3064005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8994626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trigger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3565544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016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𝑇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2,70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&lt;90</m:t>
                                </m:r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438542"/>
                      </a:ext>
                    </a:extLst>
                  </a:tr>
                  <a:tr h="2909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𝜏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ℓ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∈</m:t>
                                </m:r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0.6, 3.5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4019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9">
                <a:extLst>
                  <a:ext uri="{FF2B5EF4-FFF2-40B4-BE49-F238E27FC236}">
                    <a16:creationId xmlns:a16="http://schemas.microsoft.com/office/drawing/2014/main" id="{3D6B23B2-4163-1CD8-CD2D-41F5FA00F5C4}"/>
                  </a:ext>
                </a:extLst>
              </p:cNvPr>
              <p:cNvGraphicFramePr/>
              <p:nvPr>
                <p:custDataLst>
                  <p:tags r:id="rId4"/>
                </p:custDataLst>
                <p:extLst>
                  <p:ext uri="{D42A27DB-BD31-4B8C-83A1-F6EECF244321}">
                    <p14:modId xmlns:p14="http://schemas.microsoft.com/office/powerpoint/2010/main" val="2943102174"/>
                  </p:ext>
                </p:extLst>
              </p:nvPr>
            </p:nvGraphicFramePr>
            <p:xfrm>
              <a:off x="275855" y="1134136"/>
              <a:ext cx="3817351" cy="2643617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8173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4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1base lepton, 1 signal lepton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835681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3064005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4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8994626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trigger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3565544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</a:t>
                          </a:r>
                        </a:p>
                      </a:txBody>
                      <a:tcPr marL="79339" marR="79339" marT="39669" marB="39669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2033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79339" marR="79339" marT="39669" marB="39669">
                        <a:blipFill>
                          <a:blip r:embed="rId5"/>
                          <a:stretch>
                            <a:fillRect t="-683333" r="-33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438542"/>
                      </a:ext>
                    </a:extLst>
                  </a:tr>
                  <a:tr h="292698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79339" marR="79339" marT="39669" marB="39669">
                        <a:blipFill>
                          <a:blip r:embed="rId5"/>
                          <a:stretch>
                            <a:fillRect t="-817391" r="-33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240195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表格 13">
            <a:extLst>
              <a:ext uri="{FF2B5EF4-FFF2-40B4-BE49-F238E27FC236}">
                <a16:creationId xmlns:a16="http://schemas.microsoft.com/office/drawing/2014/main" id="{299B6F79-58EE-5166-45F5-E3EED08E391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2661034"/>
              </p:ext>
            </p:extLst>
          </p:nvPr>
        </p:nvGraphicFramePr>
        <p:xfrm>
          <a:off x="275855" y="4708801"/>
          <a:ext cx="3824921" cy="87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824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DNN score &gt; 0.7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图片 19">
            <a:extLst>
              <a:ext uri="{FF2B5EF4-FFF2-40B4-BE49-F238E27FC236}">
                <a16:creationId xmlns:a16="http://schemas.microsoft.com/office/drawing/2014/main" id="{CECF74C5-6503-1DC5-F5B4-5203A2B1D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145" y="1108380"/>
            <a:ext cx="3420000" cy="2474674"/>
          </a:xfrm>
          <a:prstGeom prst="rect">
            <a:avLst/>
          </a:prstGeom>
        </p:spPr>
      </p:pic>
      <p:pic>
        <p:nvPicPr>
          <p:cNvPr id="11" name="图片 21">
            <a:extLst>
              <a:ext uri="{FF2B5EF4-FFF2-40B4-BE49-F238E27FC236}">
                <a16:creationId xmlns:a16="http://schemas.microsoft.com/office/drawing/2014/main" id="{80CA816A-B7C4-7D4D-A0F6-11F93831B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78" y="1115737"/>
            <a:ext cx="3420000" cy="2478260"/>
          </a:xfrm>
          <a:prstGeom prst="rect">
            <a:avLst/>
          </a:prstGeom>
        </p:spPr>
      </p:pic>
      <p:pic>
        <p:nvPicPr>
          <p:cNvPr id="12" name="图片 25">
            <a:extLst>
              <a:ext uri="{FF2B5EF4-FFF2-40B4-BE49-F238E27FC236}">
                <a16:creationId xmlns:a16="http://schemas.microsoft.com/office/drawing/2014/main" id="{493A0C3A-6B5D-D16B-BCF2-6F9897B76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33" y="4255062"/>
            <a:ext cx="6843167" cy="1786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72694-CD21-C504-B5D7-6DA171918DFB}"/>
              </a:ext>
            </a:extLst>
          </p:cNvPr>
          <p:cNvSpPr txBox="1"/>
          <p:nvPr/>
        </p:nvSpPr>
        <p:spPr>
          <a:xfrm>
            <a:off x="0" y="4130174"/>
            <a:ext cx="424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SR selection using </a:t>
            </a:r>
            <a:r>
              <a:rPr lang="en-US" sz="1800" b="0" i="0" dirty="0">
                <a:effectLst/>
              </a:rPr>
              <a:t>neural</a:t>
            </a:r>
            <a:r>
              <a:rPr lang="en-US" sz="1800" b="0" i="0" dirty="0">
                <a:solidFill>
                  <a:srgbClr val="3F4350"/>
                </a:solidFill>
                <a:effectLst/>
              </a:rPr>
              <a:t> </a:t>
            </a:r>
            <a:r>
              <a:rPr kumimoji="1" lang="en-US" altLang="zh-CN" sz="1800" dirty="0"/>
              <a:t>network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F9179C-01E4-8045-7595-2193EC18EC00}"/>
              </a:ext>
            </a:extLst>
          </p:cNvPr>
          <p:cNvSpPr txBox="1"/>
          <p:nvPr/>
        </p:nvSpPr>
        <p:spPr>
          <a:xfrm>
            <a:off x="5348833" y="3873133"/>
            <a:ext cx="279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Background composition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2CF5473-3CE7-4D6A-1E9E-23302484979D}"/>
              </a:ext>
            </a:extLst>
          </p:cNvPr>
          <p:cNvSpPr/>
          <p:nvPr/>
        </p:nvSpPr>
        <p:spPr>
          <a:xfrm>
            <a:off x="5253503" y="4723950"/>
            <a:ext cx="141050" cy="25475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1BB94B-912D-EFBC-CDDE-D77652587BAF}"/>
              </a:ext>
            </a:extLst>
          </p:cNvPr>
          <p:cNvSpPr txBox="1"/>
          <p:nvPr/>
        </p:nvSpPr>
        <p:spPr>
          <a:xfrm>
            <a:off x="4527131" y="4737653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Dominant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467BD0-F072-FB06-C76D-FD435861A7D4}"/>
              </a:ext>
            </a:extLst>
          </p:cNvPr>
          <p:cNvSpPr/>
          <p:nvPr/>
        </p:nvSpPr>
        <p:spPr>
          <a:xfrm>
            <a:off x="5443020" y="4684855"/>
            <a:ext cx="6628146" cy="332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69FC0AB-212E-5B0E-264C-FC8272D5270B}"/>
              </a:ext>
            </a:extLst>
          </p:cNvPr>
          <p:cNvSpPr/>
          <p:nvPr/>
        </p:nvSpPr>
        <p:spPr>
          <a:xfrm>
            <a:off x="8147163" y="3810749"/>
            <a:ext cx="134705" cy="38804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EF480-2F6C-9C62-555C-F700D50B0A7A}"/>
              </a:ext>
            </a:extLst>
          </p:cNvPr>
          <p:cNvSpPr txBox="1"/>
          <p:nvPr/>
        </p:nvSpPr>
        <p:spPr>
          <a:xfrm>
            <a:off x="8252196" y="3701235"/>
            <a:ext cx="2735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Fake tau: </a:t>
            </a:r>
            <a:r>
              <a:rPr lang="en-US" sz="1100" b="1" dirty="0" err="1"/>
              <a:t>W+jets</a:t>
            </a:r>
            <a:r>
              <a:rPr lang="en-US" sz="1100" b="1" dirty="0"/>
              <a:t>, Top (Fake Factor method)</a:t>
            </a:r>
            <a:endParaRPr lang="en-CN" sz="11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5453B7-BA86-8706-97B1-E1913874FBF4}"/>
              </a:ext>
            </a:extLst>
          </p:cNvPr>
          <p:cNvSpPr txBox="1"/>
          <p:nvPr/>
        </p:nvSpPr>
        <p:spPr>
          <a:xfrm>
            <a:off x="8252196" y="4089757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R</a:t>
            </a:r>
            <a:r>
              <a:rPr lang="en-CN" sz="1100" b="1" dirty="0"/>
              <a:t>eal tau: scaled with CRs, validated with VRs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D1ABC-F489-02AF-0E11-69F4DEDCF995}"/>
              </a:ext>
            </a:extLst>
          </p:cNvPr>
          <p:cNvSpPr txBox="1"/>
          <p:nvPr/>
        </p:nvSpPr>
        <p:spPr>
          <a:xfrm>
            <a:off x="9020112" y="86544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Zn 0.79</a:t>
            </a:r>
            <a:endParaRPr lang="en-CN" dirty="0"/>
          </a:p>
        </p:txBody>
      </p:sp>
      <p:cxnSp>
        <p:nvCxnSpPr>
          <p:cNvPr id="15" name="直线连接符 12">
            <a:extLst>
              <a:ext uri="{FF2B5EF4-FFF2-40B4-BE49-F238E27FC236}">
                <a16:creationId xmlns:a16="http://schemas.microsoft.com/office/drawing/2014/main" id="{89D1E0C9-4B21-7505-F0F4-F4219D31C6F5}"/>
              </a:ext>
            </a:extLst>
          </p:cNvPr>
          <p:cNvCxnSpPr>
            <a:cxnSpLocks/>
          </p:cNvCxnSpPr>
          <p:nvPr/>
        </p:nvCxnSpPr>
        <p:spPr>
          <a:xfrm flipV="1">
            <a:off x="7593196" y="2297134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13">
            <a:extLst>
              <a:ext uri="{FF2B5EF4-FFF2-40B4-BE49-F238E27FC236}">
                <a16:creationId xmlns:a16="http://schemas.microsoft.com/office/drawing/2014/main" id="{B9B544E0-D6A0-9D64-30C2-3AAF528D9579}"/>
              </a:ext>
            </a:extLst>
          </p:cNvPr>
          <p:cNvCxnSpPr>
            <a:cxnSpLocks/>
          </p:cNvCxnSpPr>
          <p:nvPr/>
        </p:nvCxnSpPr>
        <p:spPr>
          <a:xfrm>
            <a:off x="7586778" y="2297134"/>
            <a:ext cx="2644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95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A9C21-D665-EF8A-02C9-17F4F48A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EED32-8AC1-537A-32B5-5F587FC3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D49F3-EFA4-38DA-E5B4-C2C45A9C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13</a:t>
            </a:fld>
            <a:endParaRPr lang="en-CN" dirty="0"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D7998E92-B700-8918-464F-16A3D205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39" y="4460742"/>
            <a:ext cx="2700000" cy="1940201"/>
          </a:xfrm>
          <a:prstGeom prst="rect">
            <a:avLst/>
          </a:prstGeom>
        </p:spPr>
      </p:pic>
      <p:pic>
        <p:nvPicPr>
          <p:cNvPr id="7" name="图片 11">
            <a:extLst>
              <a:ext uri="{FF2B5EF4-FFF2-40B4-BE49-F238E27FC236}">
                <a16:creationId xmlns:a16="http://schemas.microsoft.com/office/drawing/2014/main" id="{17E9A983-8C21-A02E-92F3-486F03CED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39" y="4480254"/>
            <a:ext cx="2700000" cy="1940201"/>
          </a:xfrm>
          <a:prstGeom prst="rect">
            <a:avLst/>
          </a:prstGeom>
        </p:spPr>
      </p:pic>
      <p:pic>
        <p:nvPicPr>
          <p:cNvPr id="8" name="图片 15">
            <a:extLst>
              <a:ext uri="{FF2B5EF4-FFF2-40B4-BE49-F238E27FC236}">
                <a16:creationId xmlns:a16="http://schemas.microsoft.com/office/drawing/2014/main" id="{E827CC6B-0741-7A49-B7A3-028ADFC8F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4492707"/>
            <a:ext cx="2700000" cy="1940201"/>
          </a:xfrm>
          <a:prstGeom prst="rect">
            <a:avLst/>
          </a:prstGeom>
        </p:spPr>
      </p:pic>
      <p:pic>
        <p:nvPicPr>
          <p:cNvPr id="9" name="图片 19">
            <a:extLst>
              <a:ext uri="{FF2B5EF4-FFF2-40B4-BE49-F238E27FC236}">
                <a16:creationId xmlns:a16="http://schemas.microsoft.com/office/drawing/2014/main" id="{B55AAD53-6CB8-C471-1919-3B58D5194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839" y="4460742"/>
            <a:ext cx="2700000" cy="1940201"/>
          </a:xfrm>
          <a:prstGeom prst="rect">
            <a:avLst/>
          </a:prstGeom>
        </p:spPr>
      </p:pic>
      <p:cxnSp>
        <p:nvCxnSpPr>
          <p:cNvPr id="10" name="直线连接符 22">
            <a:extLst>
              <a:ext uri="{FF2B5EF4-FFF2-40B4-BE49-F238E27FC236}">
                <a16:creationId xmlns:a16="http://schemas.microsoft.com/office/drawing/2014/main" id="{29B14541-0FB8-D340-9975-3DB641C0F452}"/>
              </a:ext>
            </a:extLst>
          </p:cNvPr>
          <p:cNvCxnSpPr/>
          <p:nvPr/>
        </p:nvCxnSpPr>
        <p:spPr>
          <a:xfrm flipV="1">
            <a:off x="4683254" y="5240220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23">
            <a:extLst>
              <a:ext uri="{FF2B5EF4-FFF2-40B4-BE49-F238E27FC236}">
                <a16:creationId xmlns:a16="http://schemas.microsoft.com/office/drawing/2014/main" id="{9F23CCB8-28A9-F4E4-2BFD-5336A3C0A8A5}"/>
              </a:ext>
            </a:extLst>
          </p:cNvPr>
          <p:cNvCxnSpPr/>
          <p:nvPr/>
        </p:nvCxnSpPr>
        <p:spPr>
          <a:xfrm flipV="1">
            <a:off x="7151471" y="5240220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24">
            <a:extLst>
              <a:ext uri="{FF2B5EF4-FFF2-40B4-BE49-F238E27FC236}">
                <a16:creationId xmlns:a16="http://schemas.microsoft.com/office/drawing/2014/main" id="{B87EC3F3-92D3-7A80-4473-3B519B827B2E}"/>
              </a:ext>
            </a:extLst>
          </p:cNvPr>
          <p:cNvCxnSpPr/>
          <p:nvPr/>
        </p:nvCxnSpPr>
        <p:spPr>
          <a:xfrm flipV="1">
            <a:off x="7386697" y="5240220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25">
            <a:extLst>
              <a:ext uri="{FF2B5EF4-FFF2-40B4-BE49-F238E27FC236}">
                <a16:creationId xmlns:a16="http://schemas.microsoft.com/office/drawing/2014/main" id="{DAD07863-7830-4C51-E6BB-255F01E56E21}"/>
              </a:ext>
            </a:extLst>
          </p:cNvPr>
          <p:cNvCxnSpPr/>
          <p:nvPr/>
        </p:nvCxnSpPr>
        <p:spPr>
          <a:xfrm flipV="1">
            <a:off x="9394401" y="5240220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26">
            <a:extLst>
              <a:ext uri="{FF2B5EF4-FFF2-40B4-BE49-F238E27FC236}">
                <a16:creationId xmlns:a16="http://schemas.microsoft.com/office/drawing/2014/main" id="{E7421A41-849C-7F55-D804-12B5F63D65DA}"/>
              </a:ext>
            </a:extLst>
          </p:cNvPr>
          <p:cNvCxnSpPr/>
          <p:nvPr/>
        </p:nvCxnSpPr>
        <p:spPr>
          <a:xfrm flipV="1">
            <a:off x="9851601" y="5240220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27">
            <a:extLst>
              <a:ext uri="{FF2B5EF4-FFF2-40B4-BE49-F238E27FC236}">
                <a16:creationId xmlns:a16="http://schemas.microsoft.com/office/drawing/2014/main" id="{6D198844-A03E-24B9-1CBF-B3E9684ABA4D}"/>
              </a:ext>
            </a:extLst>
          </p:cNvPr>
          <p:cNvCxnSpPr/>
          <p:nvPr/>
        </p:nvCxnSpPr>
        <p:spPr>
          <a:xfrm flipV="1">
            <a:off x="4911854" y="5240220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28">
            <a:extLst>
              <a:ext uri="{FF2B5EF4-FFF2-40B4-BE49-F238E27FC236}">
                <a16:creationId xmlns:a16="http://schemas.microsoft.com/office/drawing/2014/main" id="{8A61626D-4DCA-D3B0-AF86-309D069A3EE9}"/>
              </a:ext>
            </a:extLst>
          </p:cNvPr>
          <p:cNvCxnSpPr/>
          <p:nvPr/>
        </p:nvCxnSpPr>
        <p:spPr>
          <a:xfrm flipV="1">
            <a:off x="1754523" y="5240220"/>
            <a:ext cx="0" cy="619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29">
            <a:extLst>
              <a:ext uri="{FF2B5EF4-FFF2-40B4-BE49-F238E27FC236}">
                <a16:creationId xmlns:a16="http://schemas.microsoft.com/office/drawing/2014/main" id="{3573D018-0207-D5DA-9BCB-9EA29B9C8F0F}"/>
              </a:ext>
            </a:extLst>
          </p:cNvPr>
          <p:cNvCxnSpPr>
            <a:cxnSpLocks/>
          </p:cNvCxnSpPr>
          <p:nvPr/>
        </p:nvCxnSpPr>
        <p:spPr>
          <a:xfrm>
            <a:off x="1754523" y="5240220"/>
            <a:ext cx="3393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31">
            <a:extLst>
              <a:ext uri="{FF2B5EF4-FFF2-40B4-BE49-F238E27FC236}">
                <a16:creationId xmlns:a16="http://schemas.microsoft.com/office/drawing/2014/main" id="{22802769-1A41-AF89-8950-37138F6B9ABE}"/>
              </a:ext>
            </a:extLst>
          </p:cNvPr>
          <p:cNvSpPr txBox="1"/>
          <p:nvPr/>
        </p:nvSpPr>
        <p:spPr>
          <a:xfrm>
            <a:off x="4608325" y="5496247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VR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文本框 32">
            <a:extLst>
              <a:ext uri="{FF2B5EF4-FFF2-40B4-BE49-F238E27FC236}">
                <a16:creationId xmlns:a16="http://schemas.microsoft.com/office/drawing/2014/main" id="{1B3C7F24-CB74-D5FB-87D7-7E34B31944A5}"/>
              </a:ext>
            </a:extLst>
          </p:cNvPr>
          <p:cNvSpPr txBox="1"/>
          <p:nvPr/>
        </p:nvSpPr>
        <p:spPr>
          <a:xfrm>
            <a:off x="4992444" y="5496246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CR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文本框 33">
            <a:extLst>
              <a:ext uri="{FF2B5EF4-FFF2-40B4-BE49-F238E27FC236}">
                <a16:creationId xmlns:a16="http://schemas.microsoft.com/office/drawing/2014/main" id="{F1E4B819-8645-F08B-6669-4F03FE79539D}"/>
              </a:ext>
            </a:extLst>
          </p:cNvPr>
          <p:cNvSpPr txBox="1"/>
          <p:nvPr/>
        </p:nvSpPr>
        <p:spPr>
          <a:xfrm>
            <a:off x="2140893" y="5496246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VR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文本框 34">
            <a:extLst>
              <a:ext uri="{FF2B5EF4-FFF2-40B4-BE49-F238E27FC236}">
                <a16:creationId xmlns:a16="http://schemas.microsoft.com/office/drawing/2014/main" id="{393B6EE7-8DC0-30A4-F3EE-2AD135C2C5BC}"/>
              </a:ext>
            </a:extLst>
          </p:cNvPr>
          <p:cNvSpPr txBox="1"/>
          <p:nvPr/>
        </p:nvSpPr>
        <p:spPr>
          <a:xfrm>
            <a:off x="7083006" y="5449013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VR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文本框 35">
            <a:extLst>
              <a:ext uri="{FF2B5EF4-FFF2-40B4-BE49-F238E27FC236}">
                <a16:creationId xmlns:a16="http://schemas.microsoft.com/office/drawing/2014/main" id="{8A5743A1-BB59-FDB4-F3FE-C6D5365EFFD4}"/>
              </a:ext>
            </a:extLst>
          </p:cNvPr>
          <p:cNvSpPr txBox="1"/>
          <p:nvPr/>
        </p:nvSpPr>
        <p:spPr>
          <a:xfrm>
            <a:off x="7539465" y="5449013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CR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文本框 36">
            <a:extLst>
              <a:ext uri="{FF2B5EF4-FFF2-40B4-BE49-F238E27FC236}">
                <a16:creationId xmlns:a16="http://schemas.microsoft.com/office/drawing/2014/main" id="{FD3341F1-71A4-4065-A2D2-F527D7B34842}"/>
              </a:ext>
            </a:extLst>
          </p:cNvPr>
          <p:cNvSpPr txBox="1"/>
          <p:nvPr/>
        </p:nvSpPr>
        <p:spPr>
          <a:xfrm>
            <a:off x="9452458" y="5449013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VR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文本框 37">
            <a:extLst>
              <a:ext uri="{FF2B5EF4-FFF2-40B4-BE49-F238E27FC236}">
                <a16:creationId xmlns:a16="http://schemas.microsoft.com/office/drawing/2014/main" id="{E5EB4D66-47A2-BBA1-03F5-16456EE65D9D}"/>
              </a:ext>
            </a:extLst>
          </p:cNvPr>
          <p:cNvSpPr txBox="1"/>
          <p:nvPr/>
        </p:nvSpPr>
        <p:spPr>
          <a:xfrm>
            <a:off x="10059037" y="5449013"/>
            <a:ext cx="403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CR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CF514F52-D934-F76C-0A7E-3EE80BA1AECD}"/>
              </a:ext>
            </a:extLst>
          </p:cNvPr>
          <p:cNvSpPr txBox="1"/>
          <p:nvPr/>
        </p:nvSpPr>
        <p:spPr>
          <a:xfrm>
            <a:off x="769460" y="50906"/>
            <a:ext cx="9170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 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98C0116D-CE54-3549-976D-E4A65DC02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99" y="963685"/>
            <a:ext cx="9170459" cy="1824733"/>
          </a:xfrm>
          <a:prstGeom prst="rect">
            <a:avLst/>
          </a:prstGeom>
        </p:spPr>
      </p:pic>
      <p:pic>
        <p:nvPicPr>
          <p:cNvPr id="31" name="Picture 30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B1FFE11-7A13-CEFF-FC5A-C3C0EB353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99" y="2598156"/>
            <a:ext cx="7231580" cy="18540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005C943-CC88-6FFB-E253-EBEF7490F4EC}"/>
              </a:ext>
            </a:extLst>
          </p:cNvPr>
          <p:cNvSpPr/>
          <p:nvPr/>
        </p:nvSpPr>
        <p:spPr>
          <a:xfrm>
            <a:off x="272839" y="3704533"/>
            <a:ext cx="7009110" cy="2286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C5A592-34D8-7EB6-147A-E2DA353C7547}"/>
              </a:ext>
            </a:extLst>
          </p:cNvPr>
          <p:cNvSpPr/>
          <p:nvPr/>
        </p:nvSpPr>
        <p:spPr>
          <a:xfrm>
            <a:off x="272839" y="4097531"/>
            <a:ext cx="7009110" cy="2286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48FD7-CB41-13FB-4ACF-AFDF3AAF1207}"/>
              </a:ext>
            </a:extLst>
          </p:cNvPr>
          <p:cNvSpPr txBox="1"/>
          <p:nvPr/>
        </p:nvSpPr>
        <p:spPr>
          <a:xfrm>
            <a:off x="7350918" y="3692245"/>
            <a:ext cx="48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Purity and Data/Bkg performance better than HH</a:t>
            </a:r>
          </a:p>
        </p:txBody>
      </p:sp>
    </p:spTree>
    <p:extLst>
      <p:ext uri="{BB962C8B-B14F-4D97-AF65-F5344CB8AC3E}">
        <p14:creationId xmlns:p14="http://schemas.microsoft.com/office/powerpoint/2010/main" val="104058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5696D-C2C1-8F2A-136D-37BAD46B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CD352-96E8-123E-9720-7F1A453F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163F8-6D01-698C-981C-F007DAC7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14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FA9D10AE-374B-343F-3D7C-16163CFE17B0}"/>
              </a:ext>
            </a:extLst>
          </p:cNvPr>
          <p:cNvSpPr txBox="1"/>
          <p:nvPr/>
        </p:nvSpPr>
        <p:spPr>
          <a:xfrm>
            <a:off x="769460" y="50906"/>
            <a:ext cx="8221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signal region definition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BDD7EE6-8B9B-C0FE-1BB9-B74D20959731}"/>
              </a:ext>
            </a:extLst>
          </p:cNvPr>
          <p:cNvSpPr txBox="1">
            <a:spLocks/>
          </p:cNvSpPr>
          <p:nvPr/>
        </p:nvSpPr>
        <p:spPr>
          <a:xfrm>
            <a:off x="272839" y="1018160"/>
            <a:ext cx="10858500" cy="860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Expected </a:t>
            </a:r>
            <a:r>
              <a:rPr kumimoji="1" lang="en-US" altLang="zh-CN" sz="2000" dirty="0" err="1"/>
              <a:t>sensitvity</a:t>
            </a:r>
            <a:endParaRPr kumimoji="1" lang="zh-CN" altLang="en-US" sz="2000" dirty="0"/>
          </a:p>
          <a:p>
            <a:pPr lvl="1"/>
            <a:r>
              <a:rPr kumimoji="1" lang="en-US" altLang="zh-CN" sz="1800" dirty="0"/>
              <a:t>30% flat systematic uncertainty</a:t>
            </a:r>
            <a:endParaRPr kumimoji="1" lang="zh-CN" altLang="en-US" sz="1800" dirty="0"/>
          </a:p>
        </p:txBody>
      </p:sp>
      <p:pic>
        <p:nvPicPr>
          <p:cNvPr id="8" name="图片 9">
            <a:extLst>
              <a:ext uri="{FF2B5EF4-FFF2-40B4-BE49-F238E27FC236}">
                <a16:creationId xmlns:a16="http://schemas.microsoft.com/office/drawing/2014/main" id="{738643C0-CA79-FC24-C37B-01A210FCE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2562182"/>
            <a:ext cx="3268412" cy="2798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B66FF-DC9E-5EC2-9F87-C93AA73AF1CD}"/>
              </a:ext>
            </a:extLst>
          </p:cNvPr>
          <p:cNvSpPr txBox="1"/>
          <p:nvPr/>
        </p:nvSpPr>
        <p:spPr>
          <a:xfrm>
            <a:off x="628649" y="209355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channel</a:t>
            </a:r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56E63E7E-258B-E7DA-B296-C234B94D5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24" y="2562181"/>
            <a:ext cx="3208503" cy="2798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365E7A-E450-3295-7AB7-2D1AABD3C19D}"/>
              </a:ext>
            </a:extLst>
          </p:cNvPr>
          <p:cNvSpPr txBox="1"/>
          <p:nvPr/>
        </p:nvSpPr>
        <p:spPr>
          <a:xfrm>
            <a:off x="4175759" y="214320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</a:t>
            </a:r>
          </a:p>
        </p:txBody>
      </p:sp>
      <p:pic>
        <p:nvPicPr>
          <p:cNvPr id="12" name="Picture 11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8E87D4A-1CFD-5174-CDA9-0F38E18CB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593" y="2562181"/>
            <a:ext cx="3730905" cy="2798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C853D1-5287-DB90-7B79-1215CB039C0F}"/>
              </a:ext>
            </a:extLst>
          </p:cNvPr>
          <p:cNvSpPr txBox="1"/>
          <p:nvPr/>
        </p:nvSpPr>
        <p:spPr>
          <a:xfrm>
            <a:off x="7826528" y="2143200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Combined channel</a:t>
            </a:r>
          </a:p>
        </p:txBody>
      </p:sp>
    </p:spTree>
    <p:extLst>
      <p:ext uri="{BB962C8B-B14F-4D97-AF65-F5344CB8AC3E}">
        <p14:creationId xmlns:p14="http://schemas.microsoft.com/office/powerpoint/2010/main" val="95259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9489C-2A44-6EC9-FC71-855F2BA7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3D7180-B438-E01A-AF9E-8D53FF9C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8EC1A-7F89-C598-7E86-CC1418E1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15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4536AAC-704F-1919-8EBD-86939516A529}"/>
              </a:ext>
            </a:extLst>
          </p:cNvPr>
          <p:cNvSpPr txBox="1"/>
          <p:nvPr/>
        </p:nvSpPr>
        <p:spPr>
          <a:xfrm>
            <a:off x="769460" y="50906"/>
            <a:ext cx="9683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SR definition(LH)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261;p33">
            <a:extLst>
              <a:ext uri="{FF2B5EF4-FFF2-40B4-BE49-F238E27FC236}">
                <a16:creationId xmlns:a16="http://schemas.microsoft.com/office/drawing/2014/main" id="{95D90338-EE9C-6EF2-19E2-A2C2417474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4373" y="3589827"/>
            <a:ext cx="3372583" cy="279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3;p33">
            <a:extLst>
              <a:ext uri="{FF2B5EF4-FFF2-40B4-BE49-F238E27FC236}">
                <a16:creationId xmlns:a16="http://schemas.microsoft.com/office/drawing/2014/main" id="{44BDE072-76CD-EAAB-43CF-8CF81615F7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4463" y="3596040"/>
            <a:ext cx="3428796" cy="27949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62;p33">
            <a:extLst>
              <a:ext uri="{FF2B5EF4-FFF2-40B4-BE49-F238E27FC236}">
                <a16:creationId xmlns:a16="http://schemas.microsoft.com/office/drawing/2014/main" id="{DFD0B0D2-1747-79DF-BB16-7C7733ACF6D5}"/>
              </a:ext>
            </a:extLst>
          </p:cNvPr>
          <p:cNvSpPr txBox="1"/>
          <p:nvPr/>
        </p:nvSpPr>
        <p:spPr>
          <a:xfrm>
            <a:off x="10995044" y="4576598"/>
            <a:ext cx="975918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0J channel</a:t>
            </a:r>
            <a:endParaRPr sz="10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Z = 0.36</a:t>
            </a:r>
            <a:endParaRPr sz="1000" dirty="0"/>
          </a:p>
        </p:txBody>
      </p:sp>
      <p:sp>
        <p:nvSpPr>
          <p:cNvPr id="10" name="Google Shape;264;p33">
            <a:extLst>
              <a:ext uri="{FF2B5EF4-FFF2-40B4-BE49-F238E27FC236}">
                <a16:creationId xmlns:a16="http://schemas.microsoft.com/office/drawing/2014/main" id="{D7B6D322-3FB9-7489-F10B-2F8261128C4A}"/>
              </a:ext>
            </a:extLst>
          </p:cNvPr>
          <p:cNvSpPr txBox="1"/>
          <p:nvPr/>
        </p:nvSpPr>
        <p:spPr>
          <a:xfrm>
            <a:off x="6690462" y="4653686"/>
            <a:ext cx="984914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&gt;=1J channel</a:t>
            </a:r>
            <a:endParaRPr sz="10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= 1.01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4">
                <a:extLst>
                  <a:ext uri="{FF2B5EF4-FFF2-40B4-BE49-F238E27FC236}">
                    <a16:creationId xmlns:a16="http://schemas.microsoft.com/office/drawing/2014/main" id="{BDF8B2CC-E7A1-BF72-2C69-699059CDF96C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2174658734"/>
                  </p:ext>
                </p:extLst>
              </p:nvPr>
            </p:nvGraphicFramePr>
            <p:xfrm>
              <a:off x="0" y="797690"/>
              <a:ext cx="3569447" cy="368147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1 Tight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OS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341455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Single-lepton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15 GeV &lt; </a:t>
                          </a:r>
                          <a:r>
                            <a:rPr lang="en-US" altLang="zh-CN" sz="1600" b="1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&lt; 200 GeV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METSig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&gt; 2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MT2 &lt; 90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+mn-ea"/>
                                  </a:rPr>
                                  <m:t>𝑑𝑅</m:t>
                                </m:r>
                                <m:d>
                                  <m:dPr>
                                    <m:ctrlP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𝑙𝑒𝑝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𝑡𝑎𝑢</m:t>
                                    </m:r>
                                  </m:e>
                                </m:d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+mn-ea"/>
                                  </a:rPr>
                                  <m:t>&lt;3.6</m:t>
                                </m:r>
                              </m:oMath>
                            </m:oMathPara>
                          </a14:m>
                          <a:endParaRPr lang="en-US" altLang="zh-CN" sz="1600" kern="1200" dirty="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  <a:cs typeface="+mn-cs"/>
                            <a:sym typeface="+mn-ea"/>
                          </a:endParaRP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custom MT cut*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{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𝟏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𝟐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}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 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𝒄𝒖𝒕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*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4">
                <a:extLst>
                  <a:ext uri="{FF2B5EF4-FFF2-40B4-BE49-F238E27FC236}">
                    <a16:creationId xmlns:a16="http://schemas.microsoft.com/office/drawing/2014/main" id="{BDF8B2CC-E7A1-BF72-2C69-699059CDF96C}"/>
                  </a:ext>
                </a:extLst>
              </p:cNvPr>
              <p:cNvGraphicFramePr/>
              <p:nvPr>
                <p:custDataLst>
                  <p:tags r:id="rId6"/>
                </p:custDataLst>
                <p:extLst>
                  <p:ext uri="{D42A27DB-BD31-4B8C-83A1-F6EECF244321}">
                    <p14:modId xmlns:p14="http://schemas.microsoft.com/office/powerpoint/2010/main" val="2174658734"/>
                  </p:ext>
                </p:extLst>
              </p:nvPr>
            </p:nvGraphicFramePr>
            <p:xfrm>
              <a:off x="0" y="797690"/>
              <a:ext cx="3569447" cy="368147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1 Tight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OS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341455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Single-lepton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7"/>
                          <a:stretch>
                            <a:fillRect t="-153846" r="-355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915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7"/>
                          <a:stretch>
                            <a:fillRect t="-942857" r="-35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表格 13">
            <a:extLst>
              <a:ext uri="{FF2B5EF4-FFF2-40B4-BE49-F238E27FC236}">
                <a16:creationId xmlns:a16="http://schemas.microsoft.com/office/drawing/2014/main" id="{4011FCC4-7F8B-1B41-3759-E56E8B1E660D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439423"/>
              </p:ext>
            </p:extLst>
          </p:nvPr>
        </p:nvGraphicFramePr>
        <p:xfrm>
          <a:off x="0" y="4619617"/>
          <a:ext cx="3569448" cy="11714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84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4724">
                  <a:extLst>
                    <a:ext uri="{9D8B030D-6E8A-4147-A177-3AD203B41FA5}">
                      <a16:colId xmlns:a16="http://schemas.microsoft.com/office/drawing/2014/main" val="2157936908"/>
                    </a:ext>
                  </a:extLst>
                </a:gridCol>
              </a:tblGrid>
              <a:tr h="291486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&gt;=1 Jet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== 0 Jet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458035"/>
                  </a:ext>
                </a:extLst>
              </a:tr>
              <a:tr h="291486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DNN score &gt; 0.9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" name="Google Shape;272;p34">
            <a:extLst>
              <a:ext uri="{FF2B5EF4-FFF2-40B4-BE49-F238E27FC236}">
                <a16:creationId xmlns:a16="http://schemas.microsoft.com/office/drawing/2014/main" id="{7CF6A4EB-462B-8486-9F9B-99121280F6F5}"/>
              </a:ext>
            </a:extLst>
          </p:cNvPr>
          <p:cNvGrpSpPr/>
          <p:nvPr/>
        </p:nvGrpSpPr>
        <p:grpSpPr>
          <a:xfrm>
            <a:off x="4342243" y="809718"/>
            <a:ext cx="3471016" cy="2677556"/>
            <a:chOff x="3455323" y="1789079"/>
            <a:chExt cx="5864400" cy="4523822"/>
          </a:xfrm>
        </p:grpSpPr>
        <p:pic>
          <p:nvPicPr>
            <p:cNvPr id="14" name="Google Shape;273;p34">
              <a:extLst>
                <a:ext uri="{FF2B5EF4-FFF2-40B4-BE49-F238E27FC236}">
                  <a16:creationId xmlns:a16="http://schemas.microsoft.com/office/drawing/2014/main" id="{6893738F-C46C-CBCD-DF22-ED28193A6B5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55323" y="1789079"/>
              <a:ext cx="5864400" cy="45238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274;p34">
              <a:extLst>
                <a:ext uri="{FF2B5EF4-FFF2-40B4-BE49-F238E27FC236}">
                  <a16:creationId xmlns:a16="http://schemas.microsoft.com/office/drawing/2014/main" id="{619EA136-BB68-C20A-4B01-7DD3236A1B6D}"/>
                </a:ext>
              </a:extLst>
            </p:cNvPr>
            <p:cNvSpPr/>
            <p:nvPr/>
          </p:nvSpPr>
          <p:spPr>
            <a:xfrm>
              <a:off x="8398167" y="3200401"/>
              <a:ext cx="745435" cy="146034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75;p34">
              <a:extLst>
                <a:ext uri="{FF2B5EF4-FFF2-40B4-BE49-F238E27FC236}">
                  <a16:creationId xmlns:a16="http://schemas.microsoft.com/office/drawing/2014/main" id="{E3A25F65-7807-22DD-1200-E4845F9B777F}"/>
                </a:ext>
              </a:extLst>
            </p:cNvPr>
            <p:cNvSpPr/>
            <p:nvPr/>
          </p:nvSpPr>
          <p:spPr>
            <a:xfrm>
              <a:off x="6778089" y="3200400"/>
              <a:ext cx="1543880" cy="1460340"/>
            </a:xfrm>
            <a:prstGeom prst="rect">
              <a:avLst/>
            </a:prstGeom>
            <a:noFill/>
            <a:ln w="762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76;p34">
              <a:extLst>
                <a:ext uri="{FF2B5EF4-FFF2-40B4-BE49-F238E27FC236}">
                  <a16:creationId xmlns:a16="http://schemas.microsoft.com/office/drawing/2014/main" id="{6041CA83-AAE5-CCF0-F22C-A736D9B04082}"/>
                </a:ext>
              </a:extLst>
            </p:cNvPr>
            <p:cNvSpPr/>
            <p:nvPr/>
          </p:nvSpPr>
          <p:spPr>
            <a:xfrm>
              <a:off x="5151385" y="3200399"/>
              <a:ext cx="1543880" cy="1460339"/>
            </a:xfrm>
            <a:prstGeom prst="rect">
              <a:avLst/>
            </a:prstGeom>
            <a:noFill/>
            <a:ln w="762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77;p34">
              <a:extLst>
                <a:ext uri="{FF2B5EF4-FFF2-40B4-BE49-F238E27FC236}">
                  <a16:creationId xmlns:a16="http://schemas.microsoft.com/office/drawing/2014/main" id="{38281096-8240-EEA6-06C8-E074C3ADDF29}"/>
                </a:ext>
              </a:extLst>
            </p:cNvPr>
            <p:cNvSpPr txBox="1"/>
            <p:nvPr/>
          </p:nvSpPr>
          <p:spPr>
            <a:xfrm>
              <a:off x="8449765" y="3198167"/>
              <a:ext cx="596346" cy="428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SR</a:t>
              </a:r>
              <a:endParaRPr sz="1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78;p34">
              <a:extLst>
                <a:ext uri="{FF2B5EF4-FFF2-40B4-BE49-F238E27FC236}">
                  <a16:creationId xmlns:a16="http://schemas.microsoft.com/office/drawing/2014/main" id="{7AD8E4AF-E6F9-A8CB-9618-88F43E49BE55}"/>
                </a:ext>
              </a:extLst>
            </p:cNvPr>
            <p:cNvSpPr txBox="1"/>
            <p:nvPr/>
          </p:nvSpPr>
          <p:spPr>
            <a:xfrm>
              <a:off x="7225598" y="3198167"/>
              <a:ext cx="596346" cy="428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VR</a:t>
              </a:r>
              <a:endParaRPr sz="12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79;p34">
              <a:extLst>
                <a:ext uri="{FF2B5EF4-FFF2-40B4-BE49-F238E27FC236}">
                  <a16:creationId xmlns:a16="http://schemas.microsoft.com/office/drawing/2014/main" id="{6F5D5A77-DD6F-6D37-C832-E5C03C5F6906}"/>
                </a:ext>
              </a:extLst>
            </p:cNvPr>
            <p:cNvSpPr txBox="1"/>
            <p:nvPr/>
          </p:nvSpPr>
          <p:spPr>
            <a:xfrm>
              <a:off x="6043429" y="3200399"/>
              <a:ext cx="596346" cy="428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CR</a:t>
              </a:r>
              <a:endParaRPr sz="12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57945F-A214-3495-AB58-24A8D36624AF}"/>
              </a:ext>
            </a:extLst>
          </p:cNvPr>
          <p:cNvSpPr txBox="1"/>
          <p:nvPr/>
        </p:nvSpPr>
        <p:spPr>
          <a:xfrm>
            <a:off x="7026591" y="126366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&gt;=1J channel</a:t>
            </a:r>
            <a:endParaRPr lang="en-US" sz="1400" dirty="0"/>
          </a:p>
        </p:txBody>
      </p:sp>
      <p:pic>
        <p:nvPicPr>
          <p:cNvPr id="22" name="Google Shape;413;p45">
            <a:extLst>
              <a:ext uri="{FF2B5EF4-FFF2-40B4-BE49-F238E27FC236}">
                <a16:creationId xmlns:a16="http://schemas.microsoft.com/office/drawing/2014/main" id="{39DDD449-E1F7-5934-F4C3-1FFDFC22AA0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17187" y="789498"/>
            <a:ext cx="3244502" cy="267755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15;p45">
            <a:extLst>
              <a:ext uri="{FF2B5EF4-FFF2-40B4-BE49-F238E27FC236}">
                <a16:creationId xmlns:a16="http://schemas.microsoft.com/office/drawing/2014/main" id="{53916023-DD0C-9730-27A3-70B1C6F8452D}"/>
              </a:ext>
            </a:extLst>
          </p:cNvPr>
          <p:cNvSpPr/>
          <p:nvPr/>
        </p:nvSpPr>
        <p:spPr>
          <a:xfrm>
            <a:off x="11446326" y="1673626"/>
            <a:ext cx="327709" cy="80793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16;p45">
            <a:extLst>
              <a:ext uri="{FF2B5EF4-FFF2-40B4-BE49-F238E27FC236}">
                <a16:creationId xmlns:a16="http://schemas.microsoft.com/office/drawing/2014/main" id="{652514B7-25CB-5FFE-C74A-44ADCAD5C544}"/>
              </a:ext>
            </a:extLst>
          </p:cNvPr>
          <p:cNvSpPr/>
          <p:nvPr/>
        </p:nvSpPr>
        <p:spPr>
          <a:xfrm>
            <a:off x="10325727" y="1662431"/>
            <a:ext cx="1096592" cy="807939"/>
          </a:xfrm>
          <a:prstGeom prst="rect">
            <a:avLst/>
          </a:prstGeom>
          <a:noFill/>
          <a:ln w="76200" cap="flat" cmpd="sng">
            <a:solidFill>
              <a:srgbClr val="00B05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17;p45">
            <a:extLst>
              <a:ext uri="{FF2B5EF4-FFF2-40B4-BE49-F238E27FC236}">
                <a16:creationId xmlns:a16="http://schemas.microsoft.com/office/drawing/2014/main" id="{2CD10C88-A047-96D6-3B5C-AED554AE2E45}"/>
              </a:ext>
            </a:extLst>
          </p:cNvPr>
          <p:cNvSpPr/>
          <p:nvPr/>
        </p:nvSpPr>
        <p:spPr>
          <a:xfrm>
            <a:off x="9034343" y="1664684"/>
            <a:ext cx="1271077" cy="807938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18;p45">
            <a:extLst>
              <a:ext uri="{FF2B5EF4-FFF2-40B4-BE49-F238E27FC236}">
                <a16:creationId xmlns:a16="http://schemas.microsoft.com/office/drawing/2014/main" id="{B6CA6B2E-4B6C-B374-CCF0-AB0747706A0A}"/>
              </a:ext>
            </a:extLst>
          </p:cNvPr>
          <p:cNvSpPr txBox="1"/>
          <p:nvPr/>
        </p:nvSpPr>
        <p:spPr>
          <a:xfrm>
            <a:off x="11466633" y="1671952"/>
            <a:ext cx="29378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SR</a:t>
            </a:r>
            <a:endParaRPr sz="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19;p45">
            <a:extLst>
              <a:ext uri="{FF2B5EF4-FFF2-40B4-BE49-F238E27FC236}">
                <a16:creationId xmlns:a16="http://schemas.microsoft.com/office/drawing/2014/main" id="{F9713F0A-1F10-8CCE-1B4E-E93A35B5B804}"/>
              </a:ext>
            </a:extLst>
          </p:cNvPr>
          <p:cNvSpPr txBox="1"/>
          <p:nvPr/>
        </p:nvSpPr>
        <p:spPr>
          <a:xfrm>
            <a:off x="10677443" y="2094287"/>
            <a:ext cx="431803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VR?</a:t>
            </a:r>
            <a:endParaRPr sz="1000" b="1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20;p45">
            <a:extLst>
              <a:ext uri="{FF2B5EF4-FFF2-40B4-BE49-F238E27FC236}">
                <a16:creationId xmlns:a16="http://schemas.microsoft.com/office/drawing/2014/main" id="{6761FD94-DBA6-8496-A227-2A92B735CECD}"/>
              </a:ext>
            </a:extLst>
          </p:cNvPr>
          <p:cNvSpPr txBox="1"/>
          <p:nvPr/>
        </p:nvSpPr>
        <p:spPr>
          <a:xfrm>
            <a:off x="9867034" y="2035883"/>
            <a:ext cx="442685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CR?</a:t>
            </a:r>
            <a:endParaRPr sz="1000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C23FB6-0CA8-65C5-D895-0D53560E1D32}"/>
              </a:ext>
            </a:extLst>
          </p:cNvPr>
          <p:cNvSpPr txBox="1"/>
          <p:nvPr/>
        </p:nvSpPr>
        <p:spPr>
          <a:xfrm>
            <a:off x="10893344" y="1228922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=0J channel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01A587-8C44-A02B-8DE7-DB9741592986}"/>
              </a:ext>
            </a:extLst>
          </p:cNvPr>
          <p:cNvSpPr txBox="1"/>
          <p:nvPr/>
        </p:nvSpPr>
        <p:spPr>
          <a:xfrm>
            <a:off x="9129391" y="1257077"/>
            <a:ext cx="1548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  <a:r>
              <a:rPr lang="en-CN" sz="1200" dirty="0"/>
              <a:t>ain bkg: fake, Z+jets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DD243-3179-43C9-D4FC-771F8CDA11F7}"/>
              </a:ext>
            </a:extLst>
          </p:cNvPr>
          <p:cNvSpPr txBox="1"/>
          <p:nvPr/>
        </p:nvSpPr>
        <p:spPr>
          <a:xfrm>
            <a:off x="2879127" y="2829749"/>
            <a:ext cx="1696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(orthogonal with ISR SR)</a:t>
            </a:r>
          </a:p>
        </p:txBody>
      </p:sp>
    </p:spTree>
    <p:extLst>
      <p:ext uri="{BB962C8B-B14F-4D97-AF65-F5344CB8AC3E}">
        <p14:creationId xmlns:p14="http://schemas.microsoft.com/office/powerpoint/2010/main" val="21434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26900-3E49-BDC3-99AD-EBEEC255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6893E-E1C5-D9CC-2338-569C9384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1C9EC-789B-E34D-45FA-417F3A47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16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EE958DAF-5484-4552-8E14-39F67D56D508}"/>
              </a:ext>
            </a:extLst>
          </p:cNvPr>
          <p:cNvSpPr txBox="1"/>
          <p:nvPr/>
        </p:nvSpPr>
        <p:spPr>
          <a:xfrm>
            <a:off x="769460" y="50906"/>
            <a:ext cx="11517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estimation(LH)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4">
            <a:extLst>
              <a:ext uri="{FF2B5EF4-FFF2-40B4-BE49-F238E27FC236}">
                <a16:creationId xmlns:a16="http://schemas.microsoft.com/office/drawing/2014/main" id="{6AD4CE31-568C-D50E-B149-9759258CDF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945453"/>
              </p:ext>
            </p:extLst>
          </p:nvPr>
        </p:nvGraphicFramePr>
        <p:xfrm>
          <a:off x="87458" y="1109069"/>
          <a:ext cx="11838032" cy="480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382">
                  <a:extLst>
                    <a:ext uri="{9D8B030D-6E8A-4147-A177-3AD203B41FA5}">
                      <a16:colId xmlns:a16="http://schemas.microsoft.com/office/drawing/2014/main" val="435286772"/>
                    </a:ext>
                  </a:extLst>
                </a:gridCol>
                <a:gridCol w="2298873">
                  <a:extLst>
                    <a:ext uri="{9D8B030D-6E8A-4147-A177-3AD203B41FA5}">
                      <a16:colId xmlns:a16="http://schemas.microsoft.com/office/drawing/2014/main" val="2837270519"/>
                    </a:ext>
                  </a:extLst>
                </a:gridCol>
                <a:gridCol w="2298873">
                  <a:extLst>
                    <a:ext uri="{9D8B030D-6E8A-4147-A177-3AD203B41FA5}">
                      <a16:colId xmlns:a16="http://schemas.microsoft.com/office/drawing/2014/main" val="3035651853"/>
                    </a:ext>
                  </a:extLst>
                </a:gridCol>
                <a:gridCol w="1537226">
                  <a:extLst>
                    <a:ext uri="{9D8B030D-6E8A-4147-A177-3AD203B41FA5}">
                      <a16:colId xmlns:a16="http://schemas.microsoft.com/office/drawing/2014/main" val="193788891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2068387747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1013890080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1017440038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306194279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2293900635"/>
                    </a:ext>
                  </a:extLst>
                </a:gridCol>
                <a:gridCol w="768613">
                  <a:extLst>
                    <a:ext uri="{9D8B030D-6E8A-4147-A177-3AD203B41FA5}">
                      <a16:colId xmlns:a16="http://schemas.microsoft.com/office/drawing/2014/main" val="3226495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Region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Selections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channel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Total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Dominant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Purity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688853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0.7,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score &gt; 0.3</a:t>
                      </a:r>
                    </a:p>
                    <a:p>
                      <a:pPr algn="just"/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e-channel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5557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10628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4746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9029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470494380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muon-channel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4283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4283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485737862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0.7,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Top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&gt; 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555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203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449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562928741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muon-channel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299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245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pPr algn="just"/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4290458638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0.7,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&gt; 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457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775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374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631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1114105701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muon-channel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317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20404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 &lt; signal score &lt; 0.7,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VV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Score &gt;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145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264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52672" marR="52672" marT="26336" marB="26336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1258687784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muon-channel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</a:t>
                      </a:r>
                    </a:p>
                  </a:txBody>
                  <a:tcPr marL="52672" marR="52672" marT="26336" marB="26336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7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score &gt;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marL="52672" marR="52672" marT="26336" marB="26336" anchor="ctr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2601</a:t>
                      </a:r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2166</a:t>
                      </a:r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52672" marR="52672" marT="26336" marB="26336" anchor="ctr"/>
                </a:tc>
                <a:tc h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7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Top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score &gt;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12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&gt; 0.165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178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VV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VV score &gt; 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981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0113BD-D85E-5512-B3E7-09F3A6C68B77}"/>
              </a:ext>
            </a:extLst>
          </p:cNvPr>
          <p:cNvSpPr txBox="1"/>
          <p:nvPr/>
        </p:nvSpPr>
        <p:spPr>
          <a:xfrm>
            <a:off x="119721" y="5840974"/>
            <a:ext cx="1207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*(Note: MC fakes are only place holders, will be replaced with data driven background in final fit and CR will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added to VR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1400" dirty="0"/>
          </a:p>
          <a:p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B2A51-3DCC-5193-18F5-7B6AFC213BCB}"/>
              </a:ext>
            </a:extLst>
          </p:cNvPr>
          <p:cNvSpPr txBox="1"/>
          <p:nvPr/>
        </p:nvSpPr>
        <p:spPr>
          <a:xfrm>
            <a:off x="266508" y="75992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&gt;= 1J channel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EA34B-884E-EDCD-4B73-CE8D4D99A5BF}"/>
              </a:ext>
            </a:extLst>
          </p:cNvPr>
          <p:cNvSpPr/>
          <p:nvPr/>
        </p:nvSpPr>
        <p:spPr>
          <a:xfrm>
            <a:off x="10046369" y="944587"/>
            <a:ext cx="2025910" cy="507120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242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EEC52-C114-CA03-0C6D-43E1BCE1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71E9C-D96B-147C-AA3B-BC9DF7E4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17C16-C3B8-E023-2A82-AD2D28E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17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6B113301-4D22-A7E0-7D54-C7B6BDC04AD3}"/>
              </a:ext>
            </a:extLst>
          </p:cNvPr>
          <p:cNvSpPr txBox="1"/>
          <p:nvPr/>
        </p:nvSpPr>
        <p:spPr>
          <a:xfrm>
            <a:off x="769460" y="50906"/>
            <a:ext cx="12086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estimation 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290;p35">
            <a:extLst>
              <a:ext uri="{FF2B5EF4-FFF2-40B4-BE49-F238E27FC236}">
                <a16:creationId xmlns:a16="http://schemas.microsoft.com/office/drawing/2014/main" id="{ACAA8E6A-4AA0-21E4-DD15-0A662DE1EC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537" y="789848"/>
            <a:ext cx="3140376" cy="248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1;p35">
            <a:extLst>
              <a:ext uri="{FF2B5EF4-FFF2-40B4-BE49-F238E27FC236}">
                <a16:creationId xmlns:a16="http://schemas.microsoft.com/office/drawing/2014/main" id="{6A5427C6-74EE-5B6A-ECE3-705FACA58D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5484" y="831572"/>
            <a:ext cx="3140376" cy="246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03;p36">
            <a:extLst>
              <a:ext uri="{FF2B5EF4-FFF2-40B4-BE49-F238E27FC236}">
                <a16:creationId xmlns:a16="http://schemas.microsoft.com/office/drawing/2014/main" id="{AD92E443-5B96-AFD7-949F-F9A28253D7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5767" y="830357"/>
            <a:ext cx="3158163" cy="246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4;p36">
            <a:extLst>
              <a:ext uri="{FF2B5EF4-FFF2-40B4-BE49-F238E27FC236}">
                <a16:creationId xmlns:a16="http://schemas.microsoft.com/office/drawing/2014/main" id="{C0360074-D4C4-8718-8530-A9F43D8E941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33837" y="799051"/>
            <a:ext cx="3158163" cy="24942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489B13-7CBF-0B7D-978F-B9A824DE4001}"/>
              </a:ext>
            </a:extLst>
          </p:cNvPr>
          <p:cNvSpPr txBox="1"/>
          <p:nvPr/>
        </p:nvSpPr>
        <p:spPr>
          <a:xfrm>
            <a:off x="7892314" y="93164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channel</a:t>
            </a:r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04FB9-7DA9-6E5C-62E3-7BE2A33CB135}"/>
              </a:ext>
            </a:extLst>
          </p:cNvPr>
          <p:cNvSpPr txBox="1"/>
          <p:nvPr/>
        </p:nvSpPr>
        <p:spPr>
          <a:xfrm>
            <a:off x="10560272" y="88073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uon channel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27411-1087-22D6-1013-AFF3B198FAC7}"/>
              </a:ext>
            </a:extLst>
          </p:cNvPr>
          <p:cNvSpPr txBox="1"/>
          <p:nvPr/>
        </p:nvSpPr>
        <p:spPr>
          <a:xfrm>
            <a:off x="7210700" y="2046197"/>
            <a:ext cx="98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CR-fakes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193E1-5130-82F3-250B-6130839CAB10}"/>
              </a:ext>
            </a:extLst>
          </p:cNvPr>
          <p:cNvSpPr txBox="1"/>
          <p:nvPr/>
        </p:nvSpPr>
        <p:spPr>
          <a:xfrm>
            <a:off x="10628997" y="2029977"/>
            <a:ext cx="98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CR-fakes</a:t>
            </a:r>
          </a:p>
        </p:txBody>
      </p:sp>
      <p:sp>
        <p:nvSpPr>
          <p:cNvPr id="15" name="Google Shape;294;p35">
            <a:extLst>
              <a:ext uri="{FF2B5EF4-FFF2-40B4-BE49-F238E27FC236}">
                <a16:creationId xmlns:a16="http://schemas.microsoft.com/office/drawing/2014/main" id="{98509544-CCAB-A070-C360-AEFE96B159AC}"/>
              </a:ext>
            </a:extLst>
          </p:cNvPr>
          <p:cNvSpPr txBox="1"/>
          <p:nvPr/>
        </p:nvSpPr>
        <p:spPr>
          <a:xfrm>
            <a:off x="2023430" y="880738"/>
            <a:ext cx="97426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CR-fakes</a:t>
            </a:r>
            <a:endParaRPr sz="1100"/>
          </a:p>
        </p:txBody>
      </p:sp>
      <p:sp>
        <p:nvSpPr>
          <p:cNvPr id="16" name="Google Shape;295;p35">
            <a:extLst>
              <a:ext uri="{FF2B5EF4-FFF2-40B4-BE49-F238E27FC236}">
                <a16:creationId xmlns:a16="http://schemas.microsoft.com/office/drawing/2014/main" id="{B66F81C7-6446-7500-A049-FAB35919A75C}"/>
              </a:ext>
            </a:extLst>
          </p:cNvPr>
          <p:cNvSpPr txBox="1"/>
          <p:nvPr/>
        </p:nvSpPr>
        <p:spPr>
          <a:xfrm>
            <a:off x="4991925" y="896503"/>
            <a:ext cx="97426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VR-fakes</a:t>
            </a:r>
            <a:endParaRPr sz="1100" dirty="0"/>
          </a:p>
        </p:txBody>
      </p:sp>
      <p:pic>
        <p:nvPicPr>
          <p:cNvPr id="17" name="Google Shape;316;p37">
            <a:extLst>
              <a:ext uri="{FF2B5EF4-FFF2-40B4-BE49-F238E27FC236}">
                <a16:creationId xmlns:a16="http://schemas.microsoft.com/office/drawing/2014/main" id="{BF8C05B4-73F0-C1D3-4E72-AFF7ADEBC0E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00" y="3443355"/>
            <a:ext cx="2869248" cy="229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18;p37">
            <a:extLst>
              <a:ext uri="{FF2B5EF4-FFF2-40B4-BE49-F238E27FC236}">
                <a16:creationId xmlns:a16="http://schemas.microsoft.com/office/drawing/2014/main" id="{73F2657B-9437-5E9D-5E86-22C563C9730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51048" y="3429000"/>
            <a:ext cx="2869248" cy="22983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20;p37">
            <a:extLst>
              <a:ext uri="{FF2B5EF4-FFF2-40B4-BE49-F238E27FC236}">
                <a16:creationId xmlns:a16="http://schemas.microsoft.com/office/drawing/2014/main" id="{B098776F-672B-53B9-4EF9-12D1B2C2BE49}"/>
              </a:ext>
            </a:extLst>
          </p:cNvPr>
          <p:cNvSpPr txBox="1"/>
          <p:nvPr/>
        </p:nvSpPr>
        <p:spPr>
          <a:xfrm>
            <a:off x="1901540" y="3653000"/>
            <a:ext cx="609023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CR-top</a:t>
            </a:r>
            <a:endParaRPr sz="1000" dirty="0"/>
          </a:p>
        </p:txBody>
      </p:sp>
      <p:sp>
        <p:nvSpPr>
          <p:cNvPr id="20" name="Google Shape;321;p37">
            <a:extLst>
              <a:ext uri="{FF2B5EF4-FFF2-40B4-BE49-F238E27FC236}">
                <a16:creationId xmlns:a16="http://schemas.microsoft.com/office/drawing/2014/main" id="{AD3566C2-0A19-5F95-A2D4-D2B085859EE1}"/>
              </a:ext>
            </a:extLst>
          </p:cNvPr>
          <p:cNvSpPr txBox="1"/>
          <p:nvPr/>
        </p:nvSpPr>
        <p:spPr>
          <a:xfrm>
            <a:off x="5293664" y="3489115"/>
            <a:ext cx="609023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VR-top</a:t>
            </a:r>
            <a:endParaRPr sz="1000" dirty="0"/>
          </a:p>
        </p:txBody>
      </p:sp>
      <p:pic>
        <p:nvPicPr>
          <p:cNvPr id="21" name="Google Shape;327;p38">
            <a:extLst>
              <a:ext uri="{FF2B5EF4-FFF2-40B4-BE49-F238E27FC236}">
                <a16:creationId xmlns:a16="http://schemas.microsoft.com/office/drawing/2014/main" id="{6FED9A65-104C-1BA0-0272-8A1BF0EAD8E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18949" y="3443355"/>
            <a:ext cx="2714888" cy="216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29;p38">
            <a:extLst>
              <a:ext uri="{FF2B5EF4-FFF2-40B4-BE49-F238E27FC236}">
                <a16:creationId xmlns:a16="http://schemas.microsoft.com/office/drawing/2014/main" id="{C8DA27AF-32FE-BF6D-0790-66E3E57C415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66882" y="3489115"/>
            <a:ext cx="2714887" cy="214928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140E84-CDEA-7862-5855-D01A45ED56F5}"/>
              </a:ext>
            </a:extLst>
          </p:cNvPr>
          <p:cNvSpPr txBox="1"/>
          <p:nvPr/>
        </p:nvSpPr>
        <p:spPr>
          <a:xfrm>
            <a:off x="7936136" y="343027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channel</a:t>
            </a:r>
            <a:endParaRPr lang="en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1FA4BC-A09A-7285-D97C-A0BF4792C2BE}"/>
              </a:ext>
            </a:extLst>
          </p:cNvPr>
          <p:cNvSpPr txBox="1"/>
          <p:nvPr/>
        </p:nvSpPr>
        <p:spPr>
          <a:xfrm>
            <a:off x="10604094" y="337937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uon channel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CFA98E-4FB9-5B77-5CC7-FBB2F6AD112B}"/>
              </a:ext>
            </a:extLst>
          </p:cNvPr>
          <p:cNvSpPr txBox="1"/>
          <p:nvPr/>
        </p:nvSpPr>
        <p:spPr>
          <a:xfrm>
            <a:off x="7254522" y="4544829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CR-top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F699A-775B-D733-CB98-96269E9D88E8}"/>
              </a:ext>
            </a:extLst>
          </p:cNvPr>
          <p:cNvSpPr txBox="1"/>
          <p:nvPr/>
        </p:nvSpPr>
        <p:spPr>
          <a:xfrm>
            <a:off x="10672819" y="4528609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CR-top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820977-5DF2-91F6-3B01-398455370DFE}"/>
              </a:ext>
            </a:extLst>
          </p:cNvPr>
          <p:cNvSpPr txBox="1"/>
          <p:nvPr/>
        </p:nvSpPr>
        <p:spPr>
          <a:xfrm>
            <a:off x="119721" y="5840974"/>
            <a:ext cx="1207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*(Note: MC fakes are only place holders, will be replaced with data driven background in final fit and CR will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added to VR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14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0416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561CF-A3B2-49E8-EC75-6B314179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FEE44-EDEB-3A95-68CD-A2A2470C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95C9F-D4A3-A578-DD08-54A1B8A9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18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CF745BBE-D47D-282A-75BF-61D1D7B1E073}"/>
              </a:ext>
            </a:extLst>
          </p:cNvPr>
          <p:cNvSpPr txBox="1"/>
          <p:nvPr/>
        </p:nvSpPr>
        <p:spPr>
          <a:xfrm>
            <a:off x="769460" y="50906"/>
            <a:ext cx="1162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estimation(LH)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68F96-27CC-3E03-8EC0-6B77C0033058}"/>
              </a:ext>
            </a:extLst>
          </p:cNvPr>
          <p:cNvSpPr txBox="1"/>
          <p:nvPr/>
        </p:nvSpPr>
        <p:spPr>
          <a:xfrm>
            <a:off x="119721" y="5840974"/>
            <a:ext cx="1207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*(Note: MC fakes are only place holders, will be replaced with data driven background in final fit and CR will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added to VR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1400" dirty="0"/>
          </a:p>
          <a:p>
            <a:endParaRPr lang="en-CN" dirty="0"/>
          </a:p>
        </p:txBody>
      </p:sp>
      <p:pic>
        <p:nvPicPr>
          <p:cNvPr id="8" name="Google Shape;341;p39">
            <a:extLst>
              <a:ext uri="{FF2B5EF4-FFF2-40B4-BE49-F238E27FC236}">
                <a16:creationId xmlns:a16="http://schemas.microsoft.com/office/drawing/2014/main" id="{70A1E4E8-DCC2-E095-F92F-D7FC98F084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10116"/>
            <a:ext cx="3089812" cy="24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42;p39">
            <a:extLst>
              <a:ext uri="{FF2B5EF4-FFF2-40B4-BE49-F238E27FC236}">
                <a16:creationId xmlns:a16="http://schemas.microsoft.com/office/drawing/2014/main" id="{B2626337-30B0-FFDB-2470-AC05AFCAA9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6188" y="871955"/>
            <a:ext cx="3089812" cy="2451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97C01-0472-E6FC-6999-EA0A9113E458}"/>
              </a:ext>
            </a:extLst>
          </p:cNvPr>
          <p:cNvSpPr txBox="1"/>
          <p:nvPr/>
        </p:nvSpPr>
        <p:spPr>
          <a:xfrm>
            <a:off x="2194704" y="9742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 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503E1-DA59-C309-6F06-AE2BBC225416}"/>
              </a:ext>
            </a:extLst>
          </p:cNvPr>
          <p:cNvSpPr txBox="1"/>
          <p:nvPr/>
        </p:nvSpPr>
        <p:spPr>
          <a:xfrm>
            <a:off x="5286739" y="97423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 VR</a:t>
            </a:r>
          </a:p>
        </p:txBody>
      </p:sp>
      <p:pic>
        <p:nvPicPr>
          <p:cNvPr id="12" name="Google Shape;354;p40">
            <a:extLst>
              <a:ext uri="{FF2B5EF4-FFF2-40B4-BE49-F238E27FC236}">
                <a16:creationId xmlns:a16="http://schemas.microsoft.com/office/drawing/2014/main" id="{0C575059-669C-107A-BC28-3DB63C3CCE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929106"/>
            <a:ext cx="3080376" cy="24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5;p40">
            <a:extLst>
              <a:ext uri="{FF2B5EF4-FFF2-40B4-BE49-F238E27FC236}">
                <a16:creationId xmlns:a16="http://schemas.microsoft.com/office/drawing/2014/main" id="{34938DCF-1C7F-E56D-FD39-E1183EA12C0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5812" y="856699"/>
            <a:ext cx="3080376" cy="2437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0AD50-507B-9CCD-9047-7498EF1C5084}"/>
              </a:ext>
            </a:extLst>
          </p:cNvPr>
          <p:cNvSpPr txBox="1"/>
          <p:nvPr/>
        </p:nvSpPr>
        <p:spPr>
          <a:xfrm>
            <a:off x="7970638" y="102514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e-channel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2548B-52A9-08C6-284A-95A9371369B1}"/>
              </a:ext>
            </a:extLst>
          </p:cNvPr>
          <p:cNvSpPr txBox="1"/>
          <p:nvPr/>
        </p:nvSpPr>
        <p:spPr>
          <a:xfrm>
            <a:off x="10613120" y="929106"/>
            <a:ext cx="206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muon-channel</a:t>
            </a:r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80AD2-EE9A-88F3-35A6-1EF22546FBDA}"/>
              </a:ext>
            </a:extLst>
          </p:cNvPr>
          <p:cNvSpPr txBox="1"/>
          <p:nvPr/>
        </p:nvSpPr>
        <p:spPr>
          <a:xfrm>
            <a:off x="8068962" y="206847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 CR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FF4705-B165-8B64-0428-7AA6F60F9BA4}"/>
              </a:ext>
            </a:extLst>
          </p:cNvPr>
          <p:cNvSpPr txBox="1"/>
          <p:nvPr/>
        </p:nvSpPr>
        <p:spPr>
          <a:xfrm>
            <a:off x="11052143" y="20783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 CR</a:t>
            </a:r>
          </a:p>
        </p:txBody>
      </p:sp>
      <p:pic>
        <p:nvPicPr>
          <p:cNvPr id="18" name="Google Shape;367;p41">
            <a:extLst>
              <a:ext uri="{FF2B5EF4-FFF2-40B4-BE49-F238E27FC236}">
                <a16:creationId xmlns:a16="http://schemas.microsoft.com/office/drawing/2014/main" id="{69680411-EF9A-9B72-F4D2-CDB4644A30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80" y="3355748"/>
            <a:ext cx="3051067" cy="24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69;p41">
            <a:extLst>
              <a:ext uri="{FF2B5EF4-FFF2-40B4-BE49-F238E27FC236}">
                <a16:creationId xmlns:a16="http://schemas.microsoft.com/office/drawing/2014/main" id="{AE12BBFE-7BAD-8D46-78AF-EA1067751F7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2791" y="3362205"/>
            <a:ext cx="3051068" cy="24494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63BA9A-BE04-D591-16EF-34057B64BE8B}"/>
              </a:ext>
            </a:extLst>
          </p:cNvPr>
          <p:cNvSpPr txBox="1"/>
          <p:nvPr/>
        </p:nvSpPr>
        <p:spPr>
          <a:xfrm>
            <a:off x="1879147" y="3542983"/>
            <a:ext cx="80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 CR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B5785-6A68-3C68-2991-FF74D488E32C}"/>
              </a:ext>
            </a:extLst>
          </p:cNvPr>
          <p:cNvSpPr txBox="1"/>
          <p:nvPr/>
        </p:nvSpPr>
        <p:spPr>
          <a:xfrm>
            <a:off x="5208480" y="3614902"/>
            <a:ext cx="75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 VR</a:t>
            </a:r>
          </a:p>
        </p:txBody>
      </p:sp>
      <p:pic>
        <p:nvPicPr>
          <p:cNvPr id="22" name="Google Shape;381;p42">
            <a:extLst>
              <a:ext uri="{FF2B5EF4-FFF2-40B4-BE49-F238E27FC236}">
                <a16:creationId xmlns:a16="http://schemas.microsoft.com/office/drawing/2014/main" id="{A5C644D7-9B91-3D46-B9AF-1632E58F7A6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22337" y="3304600"/>
            <a:ext cx="3043851" cy="245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82;p42">
            <a:extLst>
              <a:ext uri="{FF2B5EF4-FFF2-40B4-BE49-F238E27FC236}">
                <a16:creationId xmlns:a16="http://schemas.microsoft.com/office/drawing/2014/main" id="{61600E91-D6E3-08A6-0BEC-FE0433A3E68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99820" y="3343061"/>
            <a:ext cx="3043851" cy="244941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02FA28-FCB6-825F-0CC6-B4B63E82B8D7}"/>
              </a:ext>
            </a:extLst>
          </p:cNvPr>
          <p:cNvSpPr txBox="1"/>
          <p:nvPr/>
        </p:nvSpPr>
        <p:spPr>
          <a:xfrm>
            <a:off x="7970638" y="3411083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e-channel</a:t>
            </a:r>
            <a:endParaRPr lang="en-C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08E8F6-5E9B-5228-2453-02DDAFCE0E8F}"/>
              </a:ext>
            </a:extLst>
          </p:cNvPr>
          <p:cNvSpPr txBox="1"/>
          <p:nvPr/>
        </p:nvSpPr>
        <p:spPr>
          <a:xfrm>
            <a:off x="10613120" y="3315045"/>
            <a:ext cx="206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muon-channel</a:t>
            </a:r>
            <a:endParaRPr lang="en-C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E7F77F-1461-801E-82AE-F22628DD57AC}"/>
              </a:ext>
            </a:extLst>
          </p:cNvPr>
          <p:cNvSpPr txBox="1"/>
          <p:nvPr/>
        </p:nvSpPr>
        <p:spPr>
          <a:xfrm>
            <a:off x="8068962" y="4454417"/>
            <a:ext cx="7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 CR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B637A1-139C-6DC5-C1FB-7D70B5EE3789}"/>
              </a:ext>
            </a:extLst>
          </p:cNvPr>
          <p:cNvSpPr txBox="1"/>
          <p:nvPr/>
        </p:nvSpPr>
        <p:spPr>
          <a:xfrm>
            <a:off x="11052143" y="4464327"/>
            <a:ext cx="7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 CR</a:t>
            </a:r>
          </a:p>
        </p:txBody>
      </p:sp>
    </p:spTree>
    <p:extLst>
      <p:ext uri="{BB962C8B-B14F-4D97-AF65-F5344CB8AC3E}">
        <p14:creationId xmlns:p14="http://schemas.microsoft.com/office/powerpoint/2010/main" val="881731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BACF4-450D-852C-2EDD-4F6405F4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EF60C-2250-1B9F-12DB-3A22F2D5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4275E-9634-8F98-DB09-738886A0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19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12C6610C-9361-9EB2-2F05-C61CE8E88ABD}"/>
              </a:ext>
            </a:extLst>
          </p:cNvPr>
          <p:cNvSpPr txBox="1"/>
          <p:nvPr/>
        </p:nvSpPr>
        <p:spPr>
          <a:xfrm>
            <a:off x="769460" y="50906"/>
            <a:ext cx="11624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estimation(LH)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内容占位符 4">
            <a:extLst>
              <a:ext uri="{FF2B5EF4-FFF2-40B4-BE49-F238E27FC236}">
                <a16:creationId xmlns:a16="http://schemas.microsoft.com/office/drawing/2014/main" id="{4978B847-4BEC-4D84-7554-775DEC164A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493340"/>
              </p:ext>
            </p:extLst>
          </p:nvPr>
        </p:nvGraphicFramePr>
        <p:xfrm>
          <a:off x="87458" y="1109069"/>
          <a:ext cx="10300806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382">
                  <a:extLst>
                    <a:ext uri="{9D8B030D-6E8A-4147-A177-3AD203B41FA5}">
                      <a16:colId xmlns:a16="http://schemas.microsoft.com/office/drawing/2014/main" val="435286772"/>
                    </a:ext>
                  </a:extLst>
                </a:gridCol>
                <a:gridCol w="2298873">
                  <a:extLst>
                    <a:ext uri="{9D8B030D-6E8A-4147-A177-3AD203B41FA5}">
                      <a16:colId xmlns:a16="http://schemas.microsoft.com/office/drawing/2014/main" val="2837270519"/>
                    </a:ext>
                  </a:extLst>
                </a:gridCol>
                <a:gridCol w="2298873">
                  <a:extLst>
                    <a:ext uri="{9D8B030D-6E8A-4147-A177-3AD203B41FA5}">
                      <a16:colId xmlns:a16="http://schemas.microsoft.com/office/drawing/2014/main" val="3035651853"/>
                    </a:ext>
                  </a:extLst>
                </a:gridCol>
                <a:gridCol w="1537226">
                  <a:extLst>
                    <a:ext uri="{9D8B030D-6E8A-4147-A177-3AD203B41FA5}">
                      <a16:colId xmlns:a16="http://schemas.microsoft.com/office/drawing/2014/main" val="2068387747"/>
                    </a:ext>
                  </a:extLst>
                </a:gridCol>
                <a:gridCol w="1537226">
                  <a:extLst>
                    <a:ext uri="{9D8B030D-6E8A-4147-A177-3AD203B41FA5}">
                      <a16:colId xmlns:a16="http://schemas.microsoft.com/office/drawing/2014/main" val="1017440038"/>
                    </a:ext>
                  </a:extLst>
                </a:gridCol>
                <a:gridCol w="1537226">
                  <a:extLst>
                    <a:ext uri="{9D8B030D-6E8A-4147-A177-3AD203B41FA5}">
                      <a16:colId xmlns:a16="http://schemas.microsoft.com/office/drawing/2014/main" val="2293900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Region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altLang="zh-CN" sz="1400" dirty="0"/>
                        <a:t>Selections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Total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Dominant </a:t>
                      </a:r>
                      <a:r>
                        <a:rPr lang="en" sz="1400" b="1" dirty="0" err="1"/>
                        <a:t>Bkg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1" dirty="0"/>
                        <a:t>Purity</a:t>
                      </a:r>
                      <a:endParaRPr lang="en" sz="1400" dirty="0"/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372068885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0.7,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score &gt; 0.3</a:t>
                      </a:r>
                    </a:p>
                    <a:p>
                      <a:pPr algn="just"/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18046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16348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247049438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CR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 &lt; signal score &lt; 0.5,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&gt; 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345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305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111410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Fake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fake score &gt;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17214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14782</a:t>
                      </a:r>
                    </a:p>
                  </a:txBody>
                  <a:tcPr marL="52672" marR="52672" marT="26336" marB="26336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52672" marR="52672" marT="26336" marB="26336" anchor="ctr"/>
                </a:tc>
                <a:extLst>
                  <a:ext uri="{0D108BD9-81ED-4DB2-BD59-A6C34878D82A}">
                    <a16:rowId xmlns:a16="http://schemas.microsoft.com/office/drawing/2014/main" val="321978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VR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 &lt; signal score &lt; 0.9, max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bkg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score: Z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 score &gt;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1785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E739511-3D49-F88D-3263-1C098D255249}"/>
              </a:ext>
            </a:extLst>
          </p:cNvPr>
          <p:cNvSpPr txBox="1"/>
          <p:nvPr/>
        </p:nvSpPr>
        <p:spPr>
          <a:xfrm>
            <a:off x="119721" y="6098079"/>
            <a:ext cx="1207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*(Note: MC fakes are only place holders, will be replaced with data driven background in final fit and CR will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added to VR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451CC-DCBF-1812-3B8C-B9C10DB52B75}"/>
              </a:ext>
            </a:extLst>
          </p:cNvPr>
          <p:cNvSpPr txBox="1"/>
          <p:nvPr/>
        </p:nvSpPr>
        <p:spPr>
          <a:xfrm>
            <a:off x="266508" y="7599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= 0J channel</a:t>
            </a:r>
          </a:p>
        </p:txBody>
      </p:sp>
      <p:pic>
        <p:nvPicPr>
          <p:cNvPr id="10" name="Google Shape;427;p46">
            <a:extLst>
              <a:ext uri="{FF2B5EF4-FFF2-40B4-BE49-F238E27FC236}">
                <a16:creationId xmlns:a16="http://schemas.microsoft.com/office/drawing/2014/main" id="{2C2F86CB-315B-43F6-85F8-0B6A040710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20097"/>
            <a:ext cx="2727065" cy="21854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0;p46">
            <a:extLst>
              <a:ext uri="{FF2B5EF4-FFF2-40B4-BE49-F238E27FC236}">
                <a16:creationId xmlns:a16="http://schemas.microsoft.com/office/drawing/2014/main" id="{28B9722E-4268-2E7A-093B-D490B155FAE0}"/>
              </a:ext>
            </a:extLst>
          </p:cNvPr>
          <p:cNvSpPr txBox="1"/>
          <p:nvPr/>
        </p:nvSpPr>
        <p:spPr>
          <a:xfrm>
            <a:off x="472172" y="4685837"/>
            <a:ext cx="1954904" cy="45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fakes:  16348.64</a:t>
            </a:r>
            <a:endParaRPr sz="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 18046.57</a:t>
            </a:r>
            <a:endParaRPr sz="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purity:  91%</a:t>
            </a:r>
            <a:endParaRPr sz="600" dirty="0"/>
          </a:p>
        </p:txBody>
      </p:sp>
      <p:sp>
        <p:nvSpPr>
          <p:cNvPr id="12" name="Google Shape;431;p46">
            <a:extLst>
              <a:ext uri="{FF2B5EF4-FFF2-40B4-BE49-F238E27FC236}">
                <a16:creationId xmlns:a16="http://schemas.microsoft.com/office/drawing/2014/main" id="{81EA3375-9B3C-990F-3679-67A2B109691A}"/>
              </a:ext>
            </a:extLst>
          </p:cNvPr>
          <p:cNvSpPr txBox="1"/>
          <p:nvPr/>
        </p:nvSpPr>
        <p:spPr>
          <a:xfrm>
            <a:off x="1062653" y="4004025"/>
            <a:ext cx="113205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CR-fakes-0J</a:t>
            </a:r>
            <a:endParaRPr sz="1100" dirty="0"/>
          </a:p>
        </p:txBody>
      </p:sp>
      <p:pic>
        <p:nvPicPr>
          <p:cNvPr id="13" name="Google Shape;428;p46">
            <a:extLst>
              <a:ext uri="{FF2B5EF4-FFF2-40B4-BE49-F238E27FC236}">
                <a16:creationId xmlns:a16="http://schemas.microsoft.com/office/drawing/2014/main" id="{572894BD-A858-E496-F763-9AC8F9AAB4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2899" y="3820097"/>
            <a:ext cx="2714301" cy="21854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2;p46">
            <a:extLst>
              <a:ext uri="{FF2B5EF4-FFF2-40B4-BE49-F238E27FC236}">
                <a16:creationId xmlns:a16="http://schemas.microsoft.com/office/drawing/2014/main" id="{9329EECF-C5AE-3250-1EE7-7184938F0F42}"/>
              </a:ext>
            </a:extLst>
          </p:cNvPr>
          <p:cNvSpPr txBox="1"/>
          <p:nvPr/>
        </p:nvSpPr>
        <p:spPr>
          <a:xfrm>
            <a:off x="3122597" y="4606038"/>
            <a:ext cx="195490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fakes:  14782.23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 17214.01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purity:  85%</a:t>
            </a:r>
            <a:endParaRPr sz="800" dirty="0"/>
          </a:p>
        </p:txBody>
      </p:sp>
      <p:pic>
        <p:nvPicPr>
          <p:cNvPr id="15" name="Google Shape;443;p47">
            <a:extLst>
              <a:ext uri="{FF2B5EF4-FFF2-40B4-BE49-F238E27FC236}">
                <a16:creationId xmlns:a16="http://schemas.microsoft.com/office/drawing/2014/main" id="{BF69E0B2-1215-8F3E-3B09-3054D4C221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6867" y="3861751"/>
            <a:ext cx="2781443" cy="2185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44;p47">
            <a:extLst>
              <a:ext uri="{FF2B5EF4-FFF2-40B4-BE49-F238E27FC236}">
                <a16:creationId xmlns:a16="http://schemas.microsoft.com/office/drawing/2014/main" id="{CA324FF7-FFD5-7397-3054-88C544A3F738}"/>
              </a:ext>
            </a:extLst>
          </p:cNvPr>
          <p:cNvSpPr txBox="1"/>
          <p:nvPr/>
        </p:nvSpPr>
        <p:spPr>
          <a:xfrm>
            <a:off x="5902399" y="4873308"/>
            <a:ext cx="195490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Ztt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305.77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 345.52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purity:  88%</a:t>
            </a:r>
            <a:endParaRPr sz="800" dirty="0"/>
          </a:p>
        </p:txBody>
      </p:sp>
      <p:pic>
        <p:nvPicPr>
          <p:cNvPr id="17" name="Google Shape;441;p47">
            <a:extLst>
              <a:ext uri="{FF2B5EF4-FFF2-40B4-BE49-F238E27FC236}">
                <a16:creationId xmlns:a16="http://schemas.microsoft.com/office/drawing/2014/main" id="{6CABE655-82BD-B369-E25B-7AF994DE913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7041" y="3820097"/>
            <a:ext cx="2740674" cy="218542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46;p47">
            <a:extLst>
              <a:ext uri="{FF2B5EF4-FFF2-40B4-BE49-F238E27FC236}">
                <a16:creationId xmlns:a16="http://schemas.microsoft.com/office/drawing/2014/main" id="{6E4D5D1F-6517-E795-3EE8-3DE52694A633}"/>
              </a:ext>
            </a:extLst>
          </p:cNvPr>
          <p:cNvSpPr txBox="1"/>
          <p:nvPr/>
        </p:nvSpPr>
        <p:spPr>
          <a:xfrm>
            <a:off x="8972240" y="4735185"/>
            <a:ext cx="195490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Ztt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338.22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  766.27</a:t>
            </a:r>
            <a:endParaRPr sz="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</a:t>
            </a:r>
            <a:r>
              <a:rPr lang="en" sz="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purity:  44%</a:t>
            </a:r>
            <a:endParaRPr sz="800" dirty="0"/>
          </a:p>
        </p:txBody>
      </p:sp>
      <p:sp>
        <p:nvSpPr>
          <p:cNvPr id="19" name="Google Shape;431;p46">
            <a:extLst>
              <a:ext uri="{FF2B5EF4-FFF2-40B4-BE49-F238E27FC236}">
                <a16:creationId xmlns:a16="http://schemas.microsoft.com/office/drawing/2014/main" id="{0040149E-6A2F-CFE8-9CAA-C75F16111424}"/>
              </a:ext>
            </a:extLst>
          </p:cNvPr>
          <p:cNvSpPr txBox="1"/>
          <p:nvPr/>
        </p:nvSpPr>
        <p:spPr>
          <a:xfrm>
            <a:off x="3880313" y="4063027"/>
            <a:ext cx="113205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VR-fakes-0J</a:t>
            </a:r>
            <a:endParaRPr sz="1100" dirty="0"/>
          </a:p>
        </p:txBody>
      </p:sp>
      <p:sp>
        <p:nvSpPr>
          <p:cNvPr id="20" name="Google Shape;445;p47">
            <a:extLst>
              <a:ext uri="{FF2B5EF4-FFF2-40B4-BE49-F238E27FC236}">
                <a16:creationId xmlns:a16="http://schemas.microsoft.com/office/drawing/2014/main" id="{E4AE90C0-EBCB-3822-9208-51AE613F7E8D}"/>
              </a:ext>
            </a:extLst>
          </p:cNvPr>
          <p:cNvSpPr txBox="1"/>
          <p:nvPr/>
        </p:nvSpPr>
        <p:spPr>
          <a:xfrm>
            <a:off x="6729679" y="4162891"/>
            <a:ext cx="97426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CR-Ztt-0J</a:t>
            </a:r>
            <a:endParaRPr sz="1100" dirty="0"/>
          </a:p>
        </p:txBody>
      </p:sp>
      <p:sp>
        <p:nvSpPr>
          <p:cNvPr id="21" name="Google Shape;447;p47">
            <a:extLst>
              <a:ext uri="{FF2B5EF4-FFF2-40B4-BE49-F238E27FC236}">
                <a16:creationId xmlns:a16="http://schemas.microsoft.com/office/drawing/2014/main" id="{A387F259-4DA3-B508-1BC9-B0D2BCB9BF87}"/>
              </a:ext>
            </a:extLst>
          </p:cNvPr>
          <p:cNvSpPr txBox="1"/>
          <p:nvPr/>
        </p:nvSpPr>
        <p:spPr>
          <a:xfrm>
            <a:off x="9799520" y="4151288"/>
            <a:ext cx="97426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VR-Ztt-0J</a:t>
            </a:r>
            <a:endParaRPr sz="11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DECD23-7FA3-10FA-7CDA-F80C876CF1BA}"/>
              </a:ext>
            </a:extLst>
          </p:cNvPr>
          <p:cNvSpPr/>
          <p:nvPr/>
        </p:nvSpPr>
        <p:spPr>
          <a:xfrm>
            <a:off x="8775672" y="796909"/>
            <a:ext cx="787828" cy="309288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3309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1169D-D53C-791C-E51F-5DECF141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A248D-E8DF-C917-DB19-C4B34869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5DC15-232C-0A53-7FC3-706072AA0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09EB83FA-9572-0E81-4E80-D5C8E6D42342}"/>
              </a:ext>
            </a:extLst>
          </p:cNvPr>
          <p:cNvSpPr txBox="1"/>
          <p:nvPr/>
        </p:nvSpPr>
        <p:spPr>
          <a:xfrm>
            <a:off x="769460" y="50906"/>
            <a:ext cx="2822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Signal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7BA1432-96E5-6B26-6753-D1086F46E9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3004" y="978322"/>
                <a:ext cx="5992077" cy="87415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sz="2000" dirty="0"/>
                  <a:t>C1C1, C1N2 via </a:t>
                </a:r>
                <a:r>
                  <a:rPr kumimoji="1" lang="en-US" altLang="zh-CN" sz="2000" dirty="0" err="1"/>
                  <a:t>stau</a:t>
                </a:r>
                <a:r>
                  <a:rPr kumimoji="1" lang="en-US" altLang="zh-CN" sz="2000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𝐼𝑆𝑅</m:t>
                    </m:r>
                  </m:oMath>
                </a14:m>
                <a:r>
                  <a:rPr kumimoji="1" lang="en-US" altLang="zh-CN" sz="2400" dirty="0"/>
                  <a:t>	</a:t>
                </a:r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57BA1432-96E5-6B26-6753-D1086F46E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004" y="978322"/>
                <a:ext cx="5992077" cy="874157"/>
              </a:xfrm>
              <a:prstGeom prst="rect">
                <a:avLst/>
              </a:prstGeom>
              <a:blipFill>
                <a:blip r:embed="rId2"/>
                <a:stretch>
                  <a:fillRect l="-10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5">
            <a:extLst>
              <a:ext uri="{FF2B5EF4-FFF2-40B4-BE49-F238E27FC236}">
                <a16:creationId xmlns:a16="http://schemas.microsoft.com/office/drawing/2014/main" id="{67BCAB5C-4089-5B52-05B9-BC7A7D0F8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44" y="2631954"/>
            <a:ext cx="1858360" cy="1534989"/>
          </a:xfrm>
          <a:prstGeom prst="rect">
            <a:avLst/>
          </a:prstGeom>
        </p:spPr>
      </p:pic>
      <p:pic>
        <p:nvPicPr>
          <p:cNvPr id="12" name="图片 7">
            <a:extLst>
              <a:ext uri="{FF2B5EF4-FFF2-40B4-BE49-F238E27FC236}">
                <a16:creationId xmlns:a16="http://schemas.microsoft.com/office/drawing/2014/main" id="{905B1130-E61F-0BAC-F055-B21CDC5F6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84" y="2631954"/>
            <a:ext cx="1982204" cy="1534989"/>
          </a:xfrm>
          <a:prstGeom prst="rect">
            <a:avLst/>
          </a:prstGeom>
        </p:spPr>
      </p:pic>
      <p:pic>
        <p:nvPicPr>
          <p:cNvPr id="13" name="图片 10">
            <a:extLst>
              <a:ext uri="{FF2B5EF4-FFF2-40B4-BE49-F238E27FC236}">
                <a16:creationId xmlns:a16="http://schemas.microsoft.com/office/drawing/2014/main" id="{8B27BDAD-B2DD-F96C-5BA9-EB5B1777B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405" y="818214"/>
            <a:ext cx="1844635" cy="1534988"/>
          </a:xfrm>
          <a:prstGeom prst="rect">
            <a:avLst/>
          </a:prstGeom>
        </p:spPr>
      </p:pic>
      <p:pic>
        <p:nvPicPr>
          <p:cNvPr id="14" name="图片 12">
            <a:extLst>
              <a:ext uri="{FF2B5EF4-FFF2-40B4-BE49-F238E27FC236}">
                <a16:creationId xmlns:a16="http://schemas.microsoft.com/office/drawing/2014/main" id="{26D55FCB-47EA-D07A-F3A4-FDD271D33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6" y="818214"/>
            <a:ext cx="1855880" cy="1534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90D671-F108-63D9-F064-B200E8470B56}"/>
              </a:ext>
            </a:extLst>
          </p:cNvPr>
          <p:cNvSpPr txBox="1"/>
          <p:nvPr/>
        </p:nvSpPr>
        <p:spPr>
          <a:xfrm>
            <a:off x="8118166" y="2406529"/>
            <a:ext cx="2513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 </a:t>
            </a:r>
            <a:r>
              <a:rPr lang="en-US" altLang="zh-CN" sz="1200" dirty="0"/>
              <a:t>or 2 jets, leading jet at least 50 GeV</a:t>
            </a:r>
            <a:endParaRPr lang="en-C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4531F9-87B0-2BA1-17FB-3BF38020046B}"/>
              </a:ext>
            </a:extLst>
          </p:cNvPr>
          <p:cNvSpPr txBox="1"/>
          <p:nvPr/>
        </p:nvSpPr>
        <p:spPr>
          <a:xfrm>
            <a:off x="10564207" y="2631954"/>
            <a:ext cx="73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0,1,2, jet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EA093-D747-1A0A-B4FA-DD08F4E2DAB4}"/>
                  </a:ext>
                </a:extLst>
              </p:cNvPr>
              <p:cNvSpPr txBox="1"/>
              <p:nvPr/>
            </p:nvSpPr>
            <p:spPr>
              <a:xfrm>
                <a:off x="3383004" y="2496288"/>
                <a:ext cx="3676712" cy="724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/>
                  <a:t>Direct </a:t>
                </a:r>
                <a:r>
                  <a:rPr kumimoji="1" lang="en-US" altLang="zh-CN" sz="2000" dirty="0" err="1"/>
                  <a:t>stau</a:t>
                </a:r>
                <a:r>
                  <a:rPr kumimoji="1" lang="en-US" altLang="zh-CN" sz="2000" dirty="0"/>
                  <a:t> with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br>
                  <a:rPr kumimoji="1" lang="en-US" altLang="zh-CN" sz="2000" dirty="0"/>
                </a:br>
                <a:r>
                  <a:rPr kumimoji="1" lang="en-US" altLang="zh-CN" sz="2000" dirty="0"/>
                  <a:t>ISR channel and inclusive channel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EA093-D747-1A0A-B4FA-DD08F4E2D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004" y="2496288"/>
                <a:ext cx="3676712" cy="724750"/>
              </a:xfrm>
              <a:prstGeom prst="rect">
                <a:avLst/>
              </a:prstGeom>
              <a:blipFill>
                <a:blip r:embed="rId7"/>
                <a:stretch>
                  <a:fillRect l="-1724" t="-3448" r="-1034" b="-137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137;p26">
            <a:extLst>
              <a:ext uri="{FF2B5EF4-FFF2-40B4-BE49-F238E27FC236}">
                <a16:creationId xmlns:a16="http://schemas.microsoft.com/office/drawing/2014/main" id="{D9EBB743-8756-455C-9687-A61123FD4FA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74" y="2406529"/>
            <a:ext cx="2454257" cy="198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98A60F8-4476-5F20-5EB0-C568DAAEEA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68" y="723660"/>
            <a:ext cx="2211668" cy="17240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A4378B-45C5-3E2F-33AF-4E2B534DF638}"/>
              </a:ext>
            </a:extLst>
          </p:cNvPr>
          <p:cNvSpPr txBox="1"/>
          <p:nvPr/>
        </p:nvSpPr>
        <p:spPr>
          <a:xfrm>
            <a:off x="230592" y="5573155"/>
            <a:ext cx="4492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/>
              <a:t>Glance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Analysis entry: </a:t>
            </a:r>
            <a:r>
              <a:rPr lang="en-US" altLang="zh-CN" dirty="0">
                <a:hlinkClick r:id="rId10"/>
              </a:rPr>
              <a:t>ANA-HMBS-2024-07</a:t>
            </a:r>
            <a:endParaRPr lang="en-US" altLang="zh-CN" dirty="0"/>
          </a:p>
          <a:p>
            <a:r>
              <a:rPr lang="en-US" sz="2000" b="1" dirty="0"/>
              <a:t>Internal Note: </a:t>
            </a:r>
            <a:r>
              <a:rPr lang="en-US" dirty="0">
                <a:hlinkClick r:id="rId11"/>
              </a:rPr>
              <a:t>ANA-HMBS-2024-07-INT1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71EF7B-A5FC-D690-1621-465BE8E0DCB5}"/>
              </a:ext>
            </a:extLst>
          </p:cNvPr>
          <p:cNvSpPr txBox="1"/>
          <p:nvPr/>
        </p:nvSpPr>
        <p:spPr>
          <a:xfrm>
            <a:off x="230592" y="4482579"/>
            <a:ext cx="109528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/>
              <a:t>Motivation: </a:t>
            </a:r>
            <a:br>
              <a:rPr lang="en-CN" sz="2000" b="1" dirty="0"/>
            </a:br>
            <a:r>
              <a:rPr lang="en-CN" sz="2000" dirty="0"/>
              <a:t>an</a:t>
            </a:r>
            <a:r>
              <a:rPr lang="en-CN" sz="2000" b="1" dirty="0"/>
              <a:t> </a:t>
            </a:r>
            <a:r>
              <a:rPr lang="en-US" sz="1800" dirty="0">
                <a:effectLst/>
                <a:latin typeface="XITS-Regular-Identity-H"/>
              </a:rPr>
              <a:t>explanation</a:t>
            </a:r>
            <a:r>
              <a:rPr lang="en-US" sz="2000" dirty="0"/>
              <a:t> for </a:t>
            </a:r>
            <a:r>
              <a:rPr lang="en-US" sz="1800" dirty="0">
                <a:effectLst/>
                <a:latin typeface="XITS-Regular-Identity-H"/>
              </a:rPr>
              <a:t>observed excess in the Muon g-2 experiment and the measurement of dark matter relic density</a:t>
            </a:r>
            <a:br>
              <a:rPr lang="en-US" dirty="0">
                <a:latin typeface="XITS-Regular-Identity-H"/>
              </a:rPr>
            </a:br>
            <a:r>
              <a:rPr lang="en-US" dirty="0">
                <a:latin typeface="XITS-Regular-Identity-H"/>
              </a:rPr>
              <a:t>ISR can boost the SUSY system and improve the sensitivity in compressed region        </a:t>
            </a:r>
            <a:endParaRPr lang="en-US" sz="2000" dirty="0"/>
          </a:p>
        </p:txBody>
      </p:sp>
      <p:sp>
        <p:nvSpPr>
          <p:cNvPr id="20" name="Google Shape;138;p26">
            <a:extLst>
              <a:ext uri="{FF2B5EF4-FFF2-40B4-BE49-F238E27FC236}">
                <a16:creationId xmlns:a16="http://schemas.microsoft.com/office/drawing/2014/main" id="{5E86B59D-ED72-E012-03B1-EF2630572F15}"/>
              </a:ext>
            </a:extLst>
          </p:cNvPr>
          <p:cNvSpPr/>
          <p:nvPr/>
        </p:nvSpPr>
        <p:spPr>
          <a:xfrm rot="2845917">
            <a:off x="710840" y="3010310"/>
            <a:ext cx="195757" cy="98495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88FF3-B3FC-85FD-D75D-005B0FEC1E80}"/>
              </a:ext>
            </a:extLst>
          </p:cNvPr>
          <p:cNvSpPr txBox="1"/>
          <p:nvPr/>
        </p:nvSpPr>
        <p:spPr>
          <a:xfrm>
            <a:off x="230592" y="4219707"/>
            <a:ext cx="39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Previous paper: </a:t>
            </a:r>
            <a:r>
              <a:rPr lang="en" altLang="zh-CN" sz="2000" dirty="0">
                <a:solidFill>
                  <a:srgbClr val="063F70"/>
                </a:solidFill>
                <a:hlinkClick r:id="rId12"/>
              </a:rPr>
              <a:t>JHEP 05 (2024) 150</a:t>
            </a:r>
            <a:endParaRPr kumimoji="1"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1082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B85BF-EB64-823A-485D-A7F5FD5F9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3317C-9C3D-E475-FECF-DFF94176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FCD52-4150-3F84-A43E-067F3E1D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20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256E982-421E-43FD-8B2E-9CABAA1E1E55}"/>
              </a:ext>
            </a:extLst>
          </p:cNvPr>
          <p:cNvSpPr txBox="1"/>
          <p:nvPr/>
        </p:nvSpPr>
        <p:spPr>
          <a:xfrm>
            <a:off x="769460" y="50906"/>
            <a:ext cx="11085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only fit 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396;p43">
            <a:extLst>
              <a:ext uri="{FF2B5EF4-FFF2-40B4-BE49-F238E27FC236}">
                <a16:creationId xmlns:a16="http://schemas.microsoft.com/office/drawing/2014/main" id="{DB09E5A3-F8C8-289F-6ED3-217AC6DFE7F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70" t="44390" r="3326" b="1833"/>
          <a:stretch/>
        </p:blipFill>
        <p:spPr>
          <a:xfrm>
            <a:off x="6543855" y="2814258"/>
            <a:ext cx="4124198" cy="156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6;p44">
            <a:extLst>
              <a:ext uri="{FF2B5EF4-FFF2-40B4-BE49-F238E27FC236}">
                <a16:creationId xmlns:a16="http://schemas.microsoft.com/office/drawing/2014/main" id="{A94D55A4-A0F6-4A6B-C9A5-1CDC8F26E1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14" t="51178" r="2311"/>
          <a:stretch/>
        </p:blipFill>
        <p:spPr>
          <a:xfrm>
            <a:off x="6370568" y="4166817"/>
            <a:ext cx="4297485" cy="2206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D917B17-C572-6DBF-B87C-82186B07F0C6}"/>
              </a:ext>
            </a:extLst>
          </p:cNvPr>
          <p:cNvGrpSpPr/>
          <p:nvPr/>
        </p:nvGrpSpPr>
        <p:grpSpPr>
          <a:xfrm>
            <a:off x="3313045" y="3886271"/>
            <a:ext cx="3084820" cy="2065785"/>
            <a:chOff x="2360069" y="5232857"/>
            <a:chExt cx="3247644" cy="21748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26A1DC-ABC0-C80B-50AE-2E65B30BD29C}"/>
                </a:ext>
              </a:extLst>
            </p:cNvPr>
            <p:cNvSpPr txBox="1"/>
            <p:nvPr/>
          </p:nvSpPr>
          <p:spPr>
            <a:xfrm>
              <a:off x="2542502" y="5232857"/>
              <a:ext cx="2882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/>
                <a:t>&gt;= 1J channel e/mu separate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9C84BC-B8D7-BE15-0F73-B3F302B63B66}"/>
                </a:ext>
              </a:extLst>
            </p:cNvPr>
            <p:cNvGrpSpPr/>
            <p:nvPr/>
          </p:nvGrpSpPr>
          <p:grpSpPr>
            <a:xfrm>
              <a:off x="2360069" y="5582188"/>
              <a:ext cx="3247644" cy="1825491"/>
              <a:chOff x="8848814" y="4243741"/>
              <a:chExt cx="3247644" cy="1825491"/>
            </a:xfrm>
          </p:grpSpPr>
          <p:pic>
            <p:nvPicPr>
              <p:cNvPr id="11" name="Google Shape;407;p44">
                <a:extLst>
                  <a:ext uri="{FF2B5EF4-FFF2-40B4-BE49-F238E27FC236}">
                    <a16:creationId xmlns:a16="http://schemas.microsoft.com/office/drawing/2014/main" id="{8875CB28-4E53-C5CE-E77A-D5EA9C6B569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48814" y="4243741"/>
                <a:ext cx="3247644" cy="18254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F1D4D9-D2EB-3F6E-1F6B-3CF65E9AEED8}"/>
                  </a:ext>
                </a:extLst>
              </p:cNvPr>
              <p:cNvSpPr txBox="1"/>
              <p:nvPr/>
            </p:nvSpPr>
            <p:spPr>
              <a:xfrm>
                <a:off x="11048599" y="4933348"/>
                <a:ext cx="28725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700" dirty="0"/>
                  <a:t>VV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00531A-8327-7B3D-4941-5F927077DA7E}"/>
                  </a:ext>
                </a:extLst>
              </p:cNvPr>
              <p:cNvSpPr txBox="1"/>
              <p:nvPr/>
            </p:nvSpPr>
            <p:spPr>
              <a:xfrm>
                <a:off x="11249303" y="4933348"/>
                <a:ext cx="3706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600" dirty="0"/>
                  <a:t>Z+jets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0B284E-97F9-C046-9E53-AD1C9A88BBB3}"/>
                  </a:ext>
                </a:extLst>
              </p:cNvPr>
              <p:cNvSpPr txBox="1"/>
              <p:nvPr/>
            </p:nvSpPr>
            <p:spPr>
              <a:xfrm>
                <a:off x="11465423" y="4931070"/>
                <a:ext cx="34015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700" dirty="0"/>
                  <a:t>fake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F2D078-0410-78CF-297A-10BBB9F2B7F7}"/>
                  </a:ext>
                </a:extLst>
              </p:cNvPr>
              <p:cNvSpPr txBox="1"/>
              <p:nvPr/>
            </p:nvSpPr>
            <p:spPr>
              <a:xfrm>
                <a:off x="11657499" y="4917959"/>
                <a:ext cx="32733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800" dirty="0"/>
                  <a:t>top</a:t>
                </a:r>
              </a:p>
            </p:txBody>
          </p:sp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BD7D0DE5-F9C0-CEB4-A884-62F4ADB8430B}"/>
                  </a:ext>
                </a:extLst>
              </p:cNvPr>
              <p:cNvSpPr/>
              <p:nvPr/>
            </p:nvSpPr>
            <p:spPr>
              <a:xfrm rot="5400000">
                <a:off x="11429883" y="4489279"/>
                <a:ext cx="187037" cy="816315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A02A00-21B0-A1AB-FEAE-3367072A9EF2}"/>
                  </a:ext>
                </a:extLst>
              </p:cNvPr>
              <p:cNvSpPr txBox="1"/>
              <p:nvPr/>
            </p:nvSpPr>
            <p:spPr>
              <a:xfrm>
                <a:off x="11369692" y="4650124"/>
                <a:ext cx="561867" cy="24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900" dirty="0"/>
                  <a:t>VR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2B069FE-FE2F-C3D6-5598-7797721E810F}"/>
                  </a:ext>
                </a:extLst>
              </p:cNvPr>
              <p:cNvSpPr/>
              <p:nvPr/>
            </p:nvSpPr>
            <p:spPr>
              <a:xfrm>
                <a:off x="9184943" y="5936776"/>
                <a:ext cx="2859206" cy="132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A7F561-2F03-FE84-49CA-D8F8457C745F}"/>
              </a:ext>
            </a:extLst>
          </p:cNvPr>
          <p:cNvSpPr txBox="1"/>
          <p:nvPr/>
        </p:nvSpPr>
        <p:spPr>
          <a:xfrm>
            <a:off x="6513175" y="924750"/>
            <a:ext cx="52133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Norm factors indicate overprediction for fake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be I</a:t>
            </a:r>
            <a:r>
              <a:rPr lang="en-CN" dirty="0"/>
              <a:t>mproved by data-driven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VRs have slight over prediction</a:t>
            </a:r>
            <a:br>
              <a:rPr lang="en-CN" dirty="0"/>
            </a:br>
            <a:r>
              <a:rPr lang="en-CN" dirty="0"/>
              <a:t>(but all under 2-sigma)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and Separated show a consistent result.</a:t>
            </a:r>
            <a:endParaRPr lang="en-CN" dirty="0"/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49415B14-A7A6-E72B-794C-D0D1ADBB7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241753"/>
              </p:ext>
            </p:extLst>
          </p:nvPr>
        </p:nvGraphicFramePr>
        <p:xfrm>
          <a:off x="62164" y="789532"/>
          <a:ext cx="6281348" cy="2849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337">
                  <a:extLst>
                    <a:ext uri="{9D8B030D-6E8A-4147-A177-3AD203B41FA5}">
                      <a16:colId xmlns:a16="http://schemas.microsoft.com/office/drawing/2014/main" val="281466214"/>
                    </a:ext>
                  </a:extLst>
                </a:gridCol>
                <a:gridCol w="1570337">
                  <a:extLst>
                    <a:ext uri="{9D8B030D-6E8A-4147-A177-3AD203B41FA5}">
                      <a16:colId xmlns:a16="http://schemas.microsoft.com/office/drawing/2014/main" val="2921279506"/>
                    </a:ext>
                  </a:extLst>
                </a:gridCol>
                <a:gridCol w="1570337">
                  <a:extLst>
                    <a:ext uri="{9D8B030D-6E8A-4147-A177-3AD203B41FA5}">
                      <a16:colId xmlns:a16="http://schemas.microsoft.com/office/drawing/2014/main" val="2584540091"/>
                    </a:ext>
                  </a:extLst>
                </a:gridCol>
                <a:gridCol w="1570337">
                  <a:extLst>
                    <a:ext uri="{9D8B030D-6E8A-4147-A177-3AD203B41FA5}">
                      <a16:colId xmlns:a16="http://schemas.microsoft.com/office/drawing/2014/main" val="3680592546"/>
                    </a:ext>
                  </a:extLst>
                </a:gridCol>
              </a:tblGrid>
              <a:tr h="286587">
                <a:tc>
                  <a:txBody>
                    <a:bodyPr/>
                    <a:lstStyle/>
                    <a:p>
                      <a:r>
                        <a:rPr lang="en-CN" sz="1400" dirty="0"/>
                        <a:t>Norm Factor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results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Norm Factor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results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3804826023"/>
                  </a:ext>
                </a:extLst>
              </a:tr>
              <a:tr h="284591">
                <a:tc rowSpan="2">
                  <a:txBody>
                    <a:bodyPr/>
                    <a:lstStyle/>
                    <a:p>
                      <a:r>
                        <a:rPr lang="en-CN" sz="1400" dirty="0"/>
                        <a:t>mu_VV</a:t>
                      </a:r>
                    </a:p>
                  </a:txBody>
                  <a:tcPr marL="85570" marR="85570" marT="42785" marB="42785"/>
                </a:tc>
                <a:tc rowSpan="2">
                  <a:txBody>
                    <a:bodyPr/>
                    <a:lstStyle/>
                    <a:p>
                      <a:r>
                        <a:rPr lang="en-CN" sz="1400" dirty="0"/>
                        <a:t>0.9763+-0.2523</a:t>
                      </a:r>
                    </a:p>
                  </a:txBody>
                  <a:tcPr marL="85570" marR="85570" marT="42785" marB="42785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mu_VV_e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0.8181+-0.1909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3851796793"/>
                  </a:ext>
                </a:extLst>
              </a:tr>
              <a:tr h="284591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mu_VV_m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1.1690+-0.2165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336441371"/>
                  </a:ext>
                </a:extLst>
              </a:tr>
              <a:tr h="284591">
                <a:tc rowSpan="2">
                  <a:txBody>
                    <a:bodyPr/>
                    <a:lstStyle/>
                    <a:p>
                      <a:r>
                        <a:rPr lang="en-CN" sz="1400" dirty="0"/>
                        <a:t>mu_Ztt</a:t>
                      </a:r>
                    </a:p>
                  </a:txBody>
                  <a:tcPr marL="85570" marR="85570" marT="42785" marB="42785"/>
                </a:tc>
                <a:tc rowSpan="2">
                  <a:txBody>
                    <a:bodyPr/>
                    <a:lstStyle/>
                    <a:p>
                      <a:r>
                        <a:rPr lang="en-CN" sz="1400" dirty="0"/>
                        <a:t>1.2063+-0.2497</a:t>
                      </a:r>
                    </a:p>
                  </a:txBody>
                  <a:tcPr marL="85570" marR="85570" marT="42785" marB="42785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mu_Ztt_e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1.2519+-0.0929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1063399960"/>
                  </a:ext>
                </a:extLst>
              </a:tr>
              <a:tr h="284591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mu_Ztt_m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1.1379+-0.1224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3404676693"/>
                  </a:ext>
                </a:extLst>
              </a:tr>
              <a:tr h="284591">
                <a:tc rowSpan="2">
                  <a:txBody>
                    <a:bodyPr/>
                    <a:lstStyle/>
                    <a:p>
                      <a:r>
                        <a:rPr lang="en-CN" sz="1400" dirty="0"/>
                        <a:t>mu_fake</a:t>
                      </a:r>
                    </a:p>
                  </a:txBody>
                  <a:tcPr marL="85570" marR="85570" marT="42785" marB="42785"/>
                </a:tc>
                <a:tc rowSpan="2">
                  <a:txBody>
                    <a:bodyPr/>
                    <a:lstStyle/>
                    <a:p>
                      <a:r>
                        <a:rPr lang="en-CN" sz="1400" dirty="0"/>
                        <a:t>0.7051+-0.1398</a:t>
                      </a:r>
                    </a:p>
                  </a:txBody>
                  <a:tcPr marL="85570" marR="85570" marT="42785" marB="42785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mu_fakes_e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0.7060+-0.0259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1216345520"/>
                  </a:ext>
                </a:extLst>
              </a:tr>
              <a:tr h="284591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mu_fakes_m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0.7044+-0.0268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3647742496"/>
                  </a:ext>
                </a:extLst>
              </a:tr>
              <a:tr h="284591">
                <a:tc rowSpan="2">
                  <a:txBody>
                    <a:bodyPr/>
                    <a:lstStyle/>
                    <a:p>
                      <a:r>
                        <a:rPr lang="en-CN" sz="1400" dirty="0"/>
                        <a:t>mu_top</a:t>
                      </a:r>
                    </a:p>
                  </a:txBody>
                  <a:tcPr marL="85570" marR="85570" marT="42785" marB="42785"/>
                </a:tc>
                <a:tc rowSpan="2">
                  <a:txBody>
                    <a:bodyPr/>
                    <a:lstStyle/>
                    <a:p>
                      <a:r>
                        <a:rPr lang="en-CN" sz="1400" dirty="0"/>
                        <a:t>1.0451+-0.2208</a:t>
                      </a:r>
                    </a:p>
                  </a:txBody>
                  <a:tcPr marL="85570" marR="85570" marT="42785" marB="42785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mu_top_e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400" dirty="0"/>
                        <a:t>1.1251+-0.1277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3886481931"/>
                  </a:ext>
                </a:extLst>
              </a:tr>
              <a:tr h="284591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mu_top_m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0.9486+-0.0945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2815197138"/>
                  </a:ext>
                </a:extLst>
              </a:tr>
              <a:tr h="286587">
                <a:tc>
                  <a:txBody>
                    <a:bodyPr/>
                    <a:lstStyle/>
                    <a:p>
                      <a:r>
                        <a:rPr lang="en-CN" sz="1400" dirty="0"/>
                        <a:t>FaltSys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-0.0009+-0.9745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FaltSys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0.0008+-0.9934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1468735133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1D641EB2-6CC7-3915-4C69-C500F8CAD74D}"/>
              </a:ext>
            </a:extLst>
          </p:cNvPr>
          <p:cNvGrpSpPr/>
          <p:nvPr/>
        </p:nvGrpSpPr>
        <p:grpSpPr>
          <a:xfrm>
            <a:off x="41503" y="3886271"/>
            <a:ext cx="3161335" cy="2097199"/>
            <a:chOff x="1019599" y="4318722"/>
            <a:chExt cx="4076691" cy="27044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94232F-2239-4AE7-85C1-46BCA4810691}"/>
                </a:ext>
              </a:extLst>
            </p:cNvPr>
            <p:cNvSpPr txBox="1"/>
            <p:nvPr/>
          </p:nvSpPr>
          <p:spPr>
            <a:xfrm>
              <a:off x="1756193" y="4318722"/>
              <a:ext cx="2584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/>
                <a:t>&gt;= 1 J channel</a:t>
              </a:r>
              <a:r>
                <a:rPr lang="en-US" dirty="0"/>
                <a:t>(combined)</a:t>
              </a:r>
              <a:endParaRPr lang="en-CN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3CF428-AEEC-5E90-8082-85DD7680476B}"/>
                </a:ext>
              </a:extLst>
            </p:cNvPr>
            <p:cNvGrpSpPr/>
            <p:nvPr/>
          </p:nvGrpSpPr>
          <p:grpSpPr>
            <a:xfrm>
              <a:off x="1019599" y="4665688"/>
              <a:ext cx="4076691" cy="2357471"/>
              <a:chOff x="740179" y="3830545"/>
              <a:chExt cx="4076691" cy="235747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BC8338F-2E74-7421-1632-D222573CDCE7}"/>
                  </a:ext>
                </a:extLst>
              </p:cNvPr>
              <p:cNvGrpSpPr/>
              <p:nvPr/>
            </p:nvGrpSpPr>
            <p:grpSpPr>
              <a:xfrm>
                <a:off x="740179" y="3830545"/>
                <a:ext cx="4040955" cy="2212165"/>
                <a:chOff x="1020294" y="4025042"/>
                <a:chExt cx="4040955" cy="2212165"/>
              </a:xfrm>
            </p:grpSpPr>
            <p:pic>
              <p:nvPicPr>
                <p:cNvPr id="9" name="Google Shape;397;p43">
                  <a:extLst>
                    <a:ext uri="{FF2B5EF4-FFF2-40B4-BE49-F238E27FC236}">
                      <a16:creationId xmlns:a16="http://schemas.microsoft.com/office/drawing/2014/main" id="{61F983F2-B07E-B0CC-D4C8-58466D23FD3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45"/>
                <a:stretch/>
              </p:blipFill>
              <p:spPr>
                <a:xfrm>
                  <a:off x="1020294" y="4025042"/>
                  <a:ext cx="4040955" cy="22121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BA7EF68-D9C8-7360-989B-51488E4D1834}"/>
                    </a:ext>
                  </a:extLst>
                </p:cNvPr>
                <p:cNvSpPr txBox="1"/>
                <p:nvPr/>
              </p:nvSpPr>
              <p:spPr>
                <a:xfrm>
                  <a:off x="3396249" y="4826492"/>
                  <a:ext cx="35849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200" dirty="0"/>
                    <a:t>VV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BBCF19-4FB3-1192-83C8-223D0C09B541}"/>
                    </a:ext>
                  </a:extLst>
                </p:cNvPr>
                <p:cNvSpPr txBox="1"/>
                <p:nvPr/>
              </p:nvSpPr>
              <p:spPr>
                <a:xfrm>
                  <a:off x="3636243" y="4826492"/>
                  <a:ext cx="52610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100" dirty="0"/>
                    <a:t>Z+jets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B76A3C-EADD-10FA-8DFD-54DE445CDF74}"/>
                    </a:ext>
                  </a:extLst>
                </p:cNvPr>
                <p:cNvSpPr txBox="1"/>
                <p:nvPr/>
              </p:nvSpPr>
              <p:spPr>
                <a:xfrm>
                  <a:off x="4127181" y="4834185"/>
                  <a:ext cx="554410" cy="3373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100" dirty="0"/>
                    <a:t>fake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4F4E94-8A4B-A153-C309-1354B2A03214}"/>
                    </a:ext>
                  </a:extLst>
                </p:cNvPr>
                <p:cNvSpPr txBox="1"/>
                <p:nvPr/>
              </p:nvSpPr>
              <p:spPr>
                <a:xfrm>
                  <a:off x="4506482" y="4818796"/>
                  <a:ext cx="3963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sz="1200" dirty="0"/>
                    <a:t>top</a:t>
                  </a:r>
                </a:p>
              </p:txBody>
            </p:sp>
            <p:sp>
              <p:nvSpPr>
                <p:cNvPr id="17" name="Left Brace 16">
                  <a:extLst>
                    <a:ext uri="{FF2B5EF4-FFF2-40B4-BE49-F238E27FC236}">
                      <a16:creationId xmlns:a16="http://schemas.microsoft.com/office/drawing/2014/main" id="{0F4369FA-EEFE-A42D-DBEE-05D75E9B3C4C}"/>
                    </a:ext>
                  </a:extLst>
                </p:cNvPr>
                <p:cNvSpPr/>
                <p:nvPr/>
              </p:nvSpPr>
              <p:spPr>
                <a:xfrm rot="5400000">
                  <a:off x="4149580" y="4126586"/>
                  <a:ext cx="187037" cy="1251232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F13D28C-5039-AF15-F2AD-6B0481DF3208}"/>
                    </a:ext>
                  </a:extLst>
                </p:cNvPr>
                <p:cNvSpPr txBox="1"/>
                <p:nvPr/>
              </p:nvSpPr>
              <p:spPr>
                <a:xfrm>
                  <a:off x="4005171" y="4281657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/>
                    <a:t>VR</a:t>
                  </a:r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6FAE820-CDCD-C958-D567-D50A851DAA35}"/>
                  </a:ext>
                </a:extLst>
              </p:cNvPr>
              <p:cNvSpPr/>
              <p:nvPr/>
            </p:nvSpPr>
            <p:spPr>
              <a:xfrm>
                <a:off x="1110441" y="5911018"/>
                <a:ext cx="3706429" cy="276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40B9208E-BAF2-A5C2-B404-58E143F8A60F}"/>
              </a:ext>
            </a:extLst>
          </p:cNvPr>
          <p:cNvSpPr/>
          <p:nvPr/>
        </p:nvSpPr>
        <p:spPr>
          <a:xfrm>
            <a:off x="1655805" y="2224216"/>
            <a:ext cx="1396506" cy="271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4FBE5D8-8799-BDD5-ACE3-9A8611E94823}"/>
              </a:ext>
            </a:extLst>
          </p:cNvPr>
          <p:cNvSpPr/>
          <p:nvPr/>
        </p:nvSpPr>
        <p:spPr>
          <a:xfrm>
            <a:off x="4704288" y="2214483"/>
            <a:ext cx="1396506" cy="271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1A9E5E-9989-3743-7B80-A78DF9D8185F}"/>
              </a:ext>
            </a:extLst>
          </p:cNvPr>
          <p:cNvSpPr/>
          <p:nvPr/>
        </p:nvSpPr>
        <p:spPr>
          <a:xfrm>
            <a:off x="4704288" y="2490155"/>
            <a:ext cx="1396506" cy="271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F58E99-361D-28D7-1BE0-99589A093F53}"/>
              </a:ext>
            </a:extLst>
          </p:cNvPr>
          <p:cNvSpPr txBox="1"/>
          <p:nvPr/>
        </p:nvSpPr>
        <p:spPr>
          <a:xfrm>
            <a:off x="10814043" y="3224974"/>
            <a:ext cx="112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combined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9EE98F-F79B-03DE-4B41-1B76F1F0C4BC}"/>
              </a:ext>
            </a:extLst>
          </p:cNvPr>
          <p:cNvSpPr txBox="1"/>
          <p:nvPr/>
        </p:nvSpPr>
        <p:spPr>
          <a:xfrm>
            <a:off x="10585991" y="4900406"/>
            <a:ext cx="175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e/mu S</a:t>
            </a:r>
            <a:r>
              <a:rPr lang="en-CN" dirty="0"/>
              <a:t>eparated </a:t>
            </a:r>
          </a:p>
        </p:txBody>
      </p:sp>
    </p:spTree>
    <p:extLst>
      <p:ext uri="{BB962C8B-B14F-4D97-AF65-F5344CB8AC3E}">
        <p14:creationId xmlns:p14="http://schemas.microsoft.com/office/powerpoint/2010/main" val="399948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327754-F5E0-1E5B-54BC-9FEEA38F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49896-9890-1A47-1669-DCBC63C9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4967C-E1CD-2EEE-2432-112A25DF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21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89D87479-D004-4F8E-8AA5-BB993DCC88A7}"/>
              </a:ext>
            </a:extLst>
          </p:cNvPr>
          <p:cNvSpPr txBox="1"/>
          <p:nvPr/>
        </p:nvSpPr>
        <p:spPr>
          <a:xfrm>
            <a:off x="769460" y="50906"/>
            <a:ext cx="11085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background only fit 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2884D-89C2-9F77-DF4B-0E544B8C6300}"/>
              </a:ext>
            </a:extLst>
          </p:cNvPr>
          <p:cNvSpPr txBox="1"/>
          <p:nvPr/>
        </p:nvSpPr>
        <p:spPr>
          <a:xfrm>
            <a:off x="150318" y="98567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= 0 J channel</a:t>
            </a:r>
          </a:p>
        </p:txBody>
      </p:sp>
      <p:pic>
        <p:nvPicPr>
          <p:cNvPr id="8" name="Google Shape;455;p48">
            <a:extLst>
              <a:ext uri="{FF2B5EF4-FFF2-40B4-BE49-F238E27FC236}">
                <a16:creationId xmlns:a16="http://schemas.microsoft.com/office/drawing/2014/main" id="{E44D3796-4199-F6DF-FBAF-049F6B0FAB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000" t="49184" r="2070" b="3251"/>
          <a:stretch/>
        </p:blipFill>
        <p:spPr>
          <a:xfrm>
            <a:off x="260486" y="3461838"/>
            <a:ext cx="4150896" cy="120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56;p48">
            <a:extLst>
              <a:ext uri="{FF2B5EF4-FFF2-40B4-BE49-F238E27FC236}">
                <a16:creationId xmlns:a16="http://schemas.microsoft.com/office/drawing/2014/main" id="{AA8E08F2-73DA-793B-BBB7-136C5B8ECF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6355" y="1945692"/>
            <a:ext cx="4419124" cy="24756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41898-3414-9D3D-90D6-FDECCA8BC4F6}"/>
              </a:ext>
            </a:extLst>
          </p:cNvPr>
          <p:cNvSpPr txBox="1"/>
          <p:nvPr/>
        </p:nvSpPr>
        <p:spPr>
          <a:xfrm>
            <a:off x="185175" y="4662167"/>
            <a:ext cx="5126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CN" dirty="0"/>
              <a:t>bserve &gt;3 sigma overestimation for fake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Futher solidifies need for data-driven fakes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Z+jets agreement in VR very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Top and boson minor backgrounds in this channel</a:t>
            </a:r>
          </a:p>
        </p:txBody>
      </p:sp>
      <p:graphicFrame>
        <p:nvGraphicFramePr>
          <p:cNvPr id="10" name="Table 26">
            <a:extLst>
              <a:ext uri="{FF2B5EF4-FFF2-40B4-BE49-F238E27FC236}">
                <a16:creationId xmlns:a16="http://schemas.microsoft.com/office/drawing/2014/main" id="{A721B305-B3C5-CACB-A4DA-CBD4B1716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81125"/>
              </p:ext>
            </p:extLst>
          </p:nvPr>
        </p:nvGraphicFramePr>
        <p:xfrm>
          <a:off x="758901" y="1699567"/>
          <a:ext cx="3578700" cy="171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350">
                  <a:extLst>
                    <a:ext uri="{9D8B030D-6E8A-4147-A177-3AD203B41FA5}">
                      <a16:colId xmlns:a16="http://schemas.microsoft.com/office/drawing/2014/main" val="281466214"/>
                    </a:ext>
                  </a:extLst>
                </a:gridCol>
                <a:gridCol w="1789350">
                  <a:extLst>
                    <a:ext uri="{9D8B030D-6E8A-4147-A177-3AD203B41FA5}">
                      <a16:colId xmlns:a16="http://schemas.microsoft.com/office/drawing/2014/main" val="2921279506"/>
                    </a:ext>
                  </a:extLst>
                </a:gridCol>
              </a:tblGrid>
              <a:tr h="286587">
                <a:tc>
                  <a:txBody>
                    <a:bodyPr/>
                    <a:lstStyle/>
                    <a:p>
                      <a:r>
                        <a:rPr lang="en-CN" sz="1400" dirty="0"/>
                        <a:t>Norm Factor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results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3804826023"/>
                  </a:ext>
                </a:extLst>
              </a:tr>
              <a:tr h="569182">
                <a:tc>
                  <a:txBody>
                    <a:bodyPr/>
                    <a:lstStyle/>
                    <a:p>
                      <a:r>
                        <a:rPr lang="en-CN" sz="1400" dirty="0"/>
                        <a:t>mu_Ztt</a:t>
                      </a:r>
                    </a:p>
                  </a:txBody>
                  <a:tcPr marL="85570" marR="85570" marT="42785" marB="42785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0.9223+-0.2675</a:t>
                      </a:r>
                    </a:p>
                  </a:txBody>
                  <a:tcPr marL="85570" marR="85570" marT="42785" marB="42785"/>
                </a:tc>
                <a:extLst>
                  <a:ext uri="{0D108BD9-81ED-4DB2-BD59-A6C34878D82A}">
                    <a16:rowId xmlns:a16="http://schemas.microsoft.com/office/drawing/2014/main" val="1063399960"/>
                  </a:ext>
                </a:extLst>
              </a:tr>
              <a:tr h="569182">
                <a:tc>
                  <a:txBody>
                    <a:bodyPr/>
                    <a:lstStyle/>
                    <a:p>
                      <a:r>
                        <a:rPr lang="en-CN" sz="1400" dirty="0"/>
                        <a:t>mu_fake</a:t>
                      </a:r>
                    </a:p>
                  </a:txBody>
                  <a:tcPr marL="85570" marR="85570" marT="42785" marB="42785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0.7189+-0.1905</a:t>
                      </a:r>
                    </a:p>
                  </a:txBody>
                  <a:tcPr marL="85570" marR="85570" marT="42785" marB="42785"/>
                </a:tc>
                <a:extLst>
                  <a:ext uri="{0D108BD9-81ED-4DB2-BD59-A6C34878D82A}">
                    <a16:rowId xmlns:a16="http://schemas.microsoft.com/office/drawing/2014/main" val="1216345520"/>
                  </a:ext>
                </a:extLst>
              </a:tr>
              <a:tr h="286587">
                <a:tc>
                  <a:txBody>
                    <a:bodyPr/>
                    <a:lstStyle/>
                    <a:p>
                      <a:r>
                        <a:rPr lang="en-CN" sz="1400" dirty="0"/>
                        <a:t>FaltSys</a:t>
                      </a:r>
                    </a:p>
                  </a:txBody>
                  <a:tcPr marL="70665" marR="70665" marT="35332" marB="35332"/>
                </a:tc>
                <a:tc>
                  <a:txBody>
                    <a:bodyPr/>
                    <a:lstStyle/>
                    <a:p>
                      <a:r>
                        <a:rPr lang="en-CN" sz="1400" dirty="0"/>
                        <a:t>-0.0024</a:t>
                      </a:r>
                    </a:p>
                  </a:txBody>
                  <a:tcPr marL="70665" marR="70665" marT="35332" marB="35332"/>
                </a:tc>
                <a:extLst>
                  <a:ext uri="{0D108BD9-81ED-4DB2-BD59-A6C34878D82A}">
                    <a16:rowId xmlns:a16="http://schemas.microsoft.com/office/drawing/2014/main" val="1468735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69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0180-AFED-A9E6-65B1-D0A33B53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757AC-BDBD-C0C3-66E7-8DEA49BC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33B7-DF3E-79BB-A0C6-2DF68214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22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EBD1F5F2-9372-FD2F-31AE-A4899ED65FF8}"/>
              </a:ext>
            </a:extLst>
          </p:cNvPr>
          <p:cNvSpPr txBox="1"/>
          <p:nvPr/>
        </p:nvSpPr>
        <p:spPr>
          <a:xfrm>
            <a:off x="769460" y="50906"/>
            <a:ext cx="9683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Exclusion Fit(LH)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graph of numbers and values&#10;&#10;Description automatically generated">
            <a:extLst>
              <a:ext uri="{FF2B5EF4-FFF2-40B4-BE49-F238E27FC236}">
                <a16:creationId xmlns:a16="http://schemas.microsoft.com/office/drawing/2014/main" id="{A3DC420E-D701-73B4-8B7C-2253EB17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012" y="1084460"/>
            <a:ext cx="6432947" cy="5041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5E65E-1AFD-956F-4A97-9703D966B20E}"/>
              </a:ext>
            </a:extLst>
          </p:cNvPr>
          <p:cNvSpPr txBox="1"/>
          <p:nvPr/>
        </p:nvSpPr>
        <p:spPr>
          <a:xfrm>
            <a:off x="449179" y="1122947"/>
            <a:ext cx="4848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b="1" dirty="0"/>
              <a:t>Preliminary Exclusion fit grid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000" b="1" dirty="0"/>
              <a:t>Model trained on (100,50), (150,100)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</a:t>
            </a:r>
            <a:r>
              <a:rPr lang="en-CN" sz="2000" b="1" dirty="0"/>
              <a:t>ll parameters set to their best-fit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000" b="1" dirty="0"/>
              <a:t>20% shape systematic uncertainty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F43C93-46F4-06C2-D95A-03DFB58FB8DB}"/>
              </a:ext>
            </a:extLst>
          </p:cNvPr>
          <p:cNvCxnSpPr/>
          <p:nvPr/>
        </p:nvCxnSpPr>
        <p:spPr>
          <a:xfrm>
            <a:off x="3753853" y="1764632"/>
            <a:ext cx="2791326" cy="296778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79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CD104-CC0D-7AB6-91A0-D29868A2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5D255-60E7-A5A0-B4FF-7CB27892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F29D7-DEDD-F46A-D83E-E888C597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23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C95B9A72-A41A-3F5A-3E83-45E4C7850C29}"/>
              </a:ext>
            </a:extLst>
          </p:cNvPr>
          <p:cNvSpPr txBox="1"/>
          <p:nvPr/>
        </p:nvSpPr>
        <p:spPr>
          <a:xfrm>
            <a:off x="769460" y="50906"/>
            <a:ext cx="9978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fake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986C33CA-B456-F1C2-A011-6D4E44EC645C}"/>
              </a:ext>
            </a:extLst>
          </p:cNvPr>
          <p:cNvSpPr txBox="1"/>
          <p:nvPr/>
        </p:nvSpPr>
        <p:spPr>
          <a:xfrm>
            <a:off x="272839" y="751538"/>
            <a:ext cx="517434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CRs (fake factor computation)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Single lepton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OS/SS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1 signal lepton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ID:</a:t>
            </a:r>
            <a:r>
              <a:rPr kumimoji="1" lang="en-US" altLang="zh-CN" sz="1400" b="1" dirty="0"/>
              <a:t> &gt;= 1 tight tau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 err="1"/>
              <a:t>antiID</a:t>
            </a:r>
            <a:r>
              <a:rPr kumimoji="1" lang="en-US" altLang="zh-CN" sz="1400" b="1" dirty="0"/>
              <a:t>: &gt; 0.05 RNN score, no tight tau</a:t>
            </a:r>
            <a:endParaRPr lang="en-US" altLang="zh-C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SRs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Single lepton trigger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MET &gt; 15GeV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B-veto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OS/SS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/>
              <a:t>ID: &gt;= 1 tight tau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 err="1"/>
              <a:t>antiID</a:t>
            </a:r>
            <a:r>
              <a:rPr kumimoji="1" lang="en-US" altLang="zh-CN" sz="1400" b="1" dirty="0"/>
              <a:t>: &gt; 0.05 RNN score, no tight tau</a:t>
            </a:r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Focus on </a:t>
            </a:r>
            <a:r>
              <a:rPr kumimoji="1" lang="en-US" altLang="zh-CN" sz="1400" dirty="0" err="1"/>
              <a:t>W+jets</a:t>
            </a:r>
            <a:r>
              <a:rPr kumimoji="1" lang="en-US" altLang="zh-CN" sz="1400" dirty="0"/>
              <a:t> and ttbar</a:t>
            </a:r>
          </a:p>
        </p:txBody>
      </p:sp>
      <p:grpSp>
        <p:nvGrpSpPr>
          <p:cNvPr id="8" name="组合 34">
            <a:extLst>
              <a:ext uri="{FF2B5EF4-FFF2-40B4-BE49-F238E27FC236}">
                <a16:creationId xmlns:a16="http://schemas.microsoft.com/office/drawing/2014/main" id="{C1327C51-A016-56D9-7642-C478A5E321FF}"/>
              </a:ext>
            </a:extLst>
          </p:cNvPr>
          <p:cNvGrpSpPr/>
          <p:nvPr/>
        </p:nvGrpSpPr>
        <p:grpSpPr>
          <a:xfrm>
            <a:off x="640752" y="4006031"/>
            <a:ext cx="1947965" cy="2411581"/>
            <a:chOff x="9082182" y="1022768"/>
            <a:chExt cx="2160000" cy="2700000"/>
          </a:xfrm>
        </p:grpSpPr>
        <p:sp>
          <p:nvSpPr>
            <p:cNvPr id="9" name="矩形 27">
              <a:extLst>
                <a:ext uri="{FF2B5EF4-FFF2-40B4-BE49-F238E27FC236}">
                  <a16:creationId xmlns:a16="http://schemas.microsoft.com/office/drawing/2014/main" id="{0C23DF93-CF43-190F-9D7F-D327C6946921}"/>
                </a:ext>
              </a:extLst>
            </p:cNvPr>
            <p:cNvSpPr/>
            <p:nvPr/>
          </p:nvSpPr>
          <p:spPr>
            <a:xfrm>
              <a:off x="9082182" y="1562768"/>
              <a:ext cx="1080000" cy="1080000"/>
            </a:xfrm>
            <a:prstGeom prst="rect">
              <a:avLst/>
            </a:prstGeom>
            <a:solidFill>
              <a:srgbClr val="1BC49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28">
              <a:extLst>
                <a:ext uri="{FF2B5EF4-FFF2-40B4-BE49-F238E27FC236}">
                  <a16:creationId xmlns:a16="http://schemas.microsoft.com/office/drawing/2014/main" id="{559AC7E0-F635-6034-69A8-88027E775557}"/>
                </a:ext>
              </a:extLst>
            </p:cNvPr>
            <p:cNvSpPr/>
            <p:nvPr/>
          </p:nvSpPr>
          <p:spPr>
            <a:xfrm>
              <a:off x="9082182" y="2642768"/>
              <a:ext cx="1080000" cy="1080000"/>
            </a:xfrm>
            <a:prstGeom prst="rect">
              <a:avLst/>
            </a:prstGeom>
            <a:solidFill>
              <a:srgbClr val="A3D7B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Fail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29">
              <a:extLst>
                <a:ext uri="{FF2B5EF4-FFF2-40B4-BE49-F238E27FC236}">
                  <a16:creationId xmlns:a16="http://schemas.microsoft.com/office/drawing/2014/main" id="{ACA668C5-BB6E-ACF2-F142-801DEE7BF48B}"/>
                </a:ext>
              </a:extLst>
            </p:cNvPr>
            <p:cNvSpPr/>
            <p:nvPr/>
          </p:nvSpPr>
          <p:spPr>
            <a:xfrm>
              <a:off x="10162182" y="1562768"/>
              <a:ext cx="1080000" cy="1078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31">
              <a:extLst>
                <a:ext uri="{FF2B5EF4-FFF2-40B4-BE49-F238E27FC236}">
                  <a16:creationId xmlns:a16="http://schemas.microsoft.com/office/drawing/2014/main" id="{1B6C384E-34B1-4651-42E7-CE926C125395}"/>
                </a:ext>
              </a:extLst>
            </p:cNvPr>
            <p:cNvSpPr/>
            <p:nvPr/>
          </p:nvSpPr>
          <p:spPr>
            <a:xfrm>
              <a:off x="10162182" y="2641406"/>
              <a:ext cx="1080000" cy="10813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Fail ID 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32">
              <a:extLst>
                <a:ext uri="{FF2B5EF4-FFF2-40B4-BE49-F238E27FC236}">
                  <a16:creationId xmlns:a16="http://schemas.microsoft.com/office/drawing/2014/main" id="{D8B655EF-B995-E761-C6CE-F3CEC874B1E9}"/>
                </a:ext>
              </a:extLst>
            </p:cNvPr>
            <p:cNvSpPr/>
            <p:nvPr/>
          </p:nvSpPr>
          <p:spPr>
            <a:xfrm>
              <a:off x="908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33">
              <a:extLst>
                <a:ext uri="{FF2B5EF4-FFF2-40B4-BE49-F238E27FC236}">
                  <a16:creationId xmlns:a16="http://schemas.microsoft.com/office/drawing/2014/main" id="{7E76C1CF-70DF-65CE-DCD5-DE167BFE6B61}"/>
                </a:ext>
              </a:extLst>
            </p:cNvPr>
            <p:cNvSpPr/>
            <p:nvPr/>
          </p:nvSpPr>
          <p:spPr>
            <a:xfrm>
              <a:off x="1016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</a:t>
              </a:r>
              <a:br>
                <a:rPr kumimoji="1" lang="en-US" altLang="zh-CN" sz="900" dirty="0">
                  <a:solidFill>
                    <a:schemeClr val="tx1"/>
                  </a:solidFill>
                </a:rPr>
              </a:br>
              <a:r>
                <a:rPr kumimoji="1" lang="en-US" altLang="zh-CN" sz="900" dirty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8">
            <a:extLst>
              <a:ext uri="{FF2B5EF4-FFF2-40B4-BE49-F238E27FC236}">
                <a16:creationId xmlns:a16="http://schemas.microsoft.com/office/drawing/2014/main" id="{32C9DC2C-160D-C767-3CFE-FB818298EB9F}"/>
              </a:ext>
            </a:extLst>
          </p:cNvPr>
          <p:cNvSpPr txBox="1"/>
          <p:nvPr/>
        </p:nvSpPr>
        <p:spPr>
          <a:xfrm>
            <a:off x="272839" y="3735644"/>
            <a:ext cx="56981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Binned in </a:t>
            </a:r>
            <a:r>
              <a:rPr kumimoji="1" lang="en-US" altLang="zh-CN" sz="1600" b="1" dirty="0" err="1"/>
              <a:t>prongness</a:t>
            </a:r>
            <a:r>
              <a:rPr kumimoji="1" lang="en-US" altLang="zh-CN" sz="1600" b="1" dirty="0"/>
              <a:t>, tau </a:t>
            </a:r>
            <a:r>
              <a:rPr kumimoji="1" lang="en-US" altLang="zh-CN" sz="1600" b="1" dirty="0" err="1"/>
              <a:t>pT</a:t>
            </a:r>
            <a:endParaRPr kumimoji="1" lang="en-US" altLang="zh-CN" sz="1600" b="1" dirty="0"/>
          </a:p>
        </p:txBody>
      </p:sp>
      <p:pic>
        <p:nvPicPr>
          <p:cNvPr id="16" name="Google Shape;526;p56">
            <a:extLst>
              <a:ext uri="{FF2B5EF4-FFF2-40B4-BE49-F238E27FC236}">
                <a16:creationId xmlns:a16="http://schemas.microsoft.com/office/drawing/2014/main" id="{05D1EE07-EF36-4C1B-941E-1107E7466C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2837" y="927091"/>
            <a:ext cx="2594850" cy="249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25;p56">
            <a:extLst>
              <a:ext uri="{FF2B5EF4-FFF2-40B4-BE49-F238E27FC236}">
                <a16:creationId xmlns:a16="http://schemas.microsoft.com/office/drawing/2014/main" id="{F63BFB97-65C3-C9A6-19F4-5EA38BE03C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483" y="923857"/>
            <a:ext cx="2495322" cy="242470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F46A68-34CE-1457-A994-FD99719C7DAB}"/>
              </a:ext>
            </a:extLst>
          </p:cNvPr>
          <p:cNvSpPr txBox="1"/>
          <p:nvPr/>
        </p:nvSpPr>
        <p:spPr>
          <a:xfrm>
            <a:off x="5898104" y="1183958"/>
            <a:ext cx="103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MC fakes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E6CD9-775D-6A63-B6EB-6EBD73C85312}"/>
              </a:ext>
            </a:extLst>
          </p:cNvPr>
          <p:cNvSpPr txBox="1"/>
          <p:nvPr/>
        </p:nvSpPr>
        <p:spPr>
          <a:xfrm>
            <a:off x="8457307" y="1141285"/>
            <a:ext cx="128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Data Driven</a:t>
            </a:r>
          </a:p>
        </p:txBody>
      </p:sp>
      <p:pic>
        <p:nvPicPr>
          <p:cNvPr id="20" name="Google Shape;533;p57" title="ff11.png">
            <a:extLst>
              <a:ext uri="{FF2B5EF4-FFF2-40B4-BE49-F238E27FC236}">
                <a16:creationId xmlns:a16="http://schemas.microsoft.com/office/drawing/2014/main" id="{51D5D1C9-7A3C-EBB6-0A58-4EB9A843E2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837" y="3707996"/>
            <a:ext cx="2635596" cy="261183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FA738D-AC46-B70A-AF65-E012741A680D}"/>
              </a:ext>
            </a:extLst>
          </p:cNvPr>
          <p:cNvSpPr txBox="1"/>
          <p:nvPr/>
        </p:nvSpPr>
        <p:spPr>
          <a:xfrm>
            <a:off x="5755402" y="4018866"/>
            <a:ext cx="115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MC fakes</a:t>
            </a:r>
          </a:p>
        </p:txBody>
      </p:sp>
      <p:pic>
        <p:nvPicPr>
          <p:cNvPr id="22" name="Google Shape;532;p57" title="ff12.png">
            <a:extLst>
              <a:ext uri="{FF2B5EF4-FFF2-40B4-BE49-F238E27FC236}">
                <a16:creationId xmlns:a16="http://schemas.microsoft.com/office/drawing/2014/main" id="{C176C0DA-2BDB-550F-E2BD-3F27AE7E2C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4484" y="3740938"/>
            <a:ext cx="2588716" cy="2472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8F1E93-A200-564C-211C-E15DD82CCF07}"/>
              </a:ext>
            </a:extLst>
          </p:cNvPr>
          <p:cNvSpPr txBox="1"/>
          <p:nvPr/>
        </p:nvSpPr>
        <p:spPr>
          <a:xfrm>
            <a:off x="8584001" y="4002639"/>
            <a:ext cx="128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Data Driven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3A7AC7-1266-4E10-4710-2E0877BA8631}"/>
              </a:ext>
            </a:extLst>
          </p:cNvPr>
          <p:cNvSpPr txBox="1"/>
          <p:nvPr/>
        </p:nvSpPr>
        <p:spPr>
          <a:xfrm>
            <a:off x="9322175" y="1715202"/>
            <a:ext cx="28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CN" dirty="0"/>
              <a:t>etter aggrement for high 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161552-3084-A562-7009-BF69E49B7656}"/>
              </a:ext>
            </a:extLst>
          </p:cNvPr>
          <p:cNvSpPr txBox="1"/>
          <p:nvPr/>
        </p:nvSpPr>
        <p:spPr>
          <a:xfrm>
            <a:off x="9068842" y="4497291"/>
            <a:ext cx="324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worse</a:t>
            </a:r>
            <a:r>
              <a:rPr lang="en-CN" dirty="0"/>
              <a:t> aggrement for high 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96AA4-06C5-0FCD-C97F-EDE5C98F8B37}"/>
              </a:ext>
            </a:extLst>
          </p:cNvPr>
          <p:cNvSpPr txBox="1"/>
          <p:nvPr/>
        </p:nvSpPr>
        <p:spPr>
          <a:xfrm>
            <a:off x="10089312" y="5313817"/>
            <a:ext cx="201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CN" dirty="0"/>
              <a:t>nder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088207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92B5C-EE10-0D68-BF61-6E854C36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28360-9F72-3A04-6212-A9A234BC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8E9C8-D5E4-E513-AF1E-68C79994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24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B26B7DF-4522-9311-9B87-1ABC29A7B33E}"/>
              </a:ext>
            </a:extLst>
          </p:cNvPr>
          <p:cNvSpPr txBox="1"/>
          <p:nvPr/>
        </p:nvSpPr>
        <p:spPr>
          <a:xfrm>
            <a:off x="769460" y="50906"/>
            <a:ext cx="739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 and Count(HH)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439DD-0758-DA95-FB8D-AC6A827EA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19" y="3842451"/>
            <a:ext cx="3222901" cy="218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517A4-D81F-344A-D545-093236639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987" y="3853937"/>
            <a:ext cx="3007013" cy="2184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9E826-7ED1-33DA-D4F3-1B518F30A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670" y="1252237"/>
            <a:ext cx="4481595" cy="2510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D3EF08-97A2-A34E-E2B1-7DB398779B70}"/>
              </a:ext>
            </a:extLst>
          </p:cNvPr>
          <p:cNvSpPr txBox="1"/>
          <p:nvPr/>
        </p:nvSpPr>
        <p:spPr>
          <a:xfrm>
            <a:off x="8566119" y="666645"/>
            <a:ext cx="40225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Signal Region definition:</a:t>
            </a:r>
          </a:p>
          <a:p>
            <a:r>
              <a:rPr lang="en-CN" dirty="0"/>
              <a:t>Binned for the combination of </a:t>
            </a:r>
            <a:br>
              <a:rPr lang="en-CN" dirty="0"/>
            </a:br>
            <a:r>
              <a:rPr lang="en-CN" dirty="0"/>
              <a:t>MT(τ1, MET) and MT(τ2, MET)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4">
                <a:extLst>
                  <a:ext uri="{FF2B5EF4-FFF2-40B4-BE49-F238E27FC236}">
                    <a16:creationId xmlns:a16="http://schemas.microsoft.com/office/drawing/2014/main" id="{00F6769F-822E-480A-F019-04EEE26E46BD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170005081"/>
                  </p:ext>
                </p:extLst>
              </p:nvPr>
            </p:nvGraphicFramePr>
            <p:xfrm>
              <a:off x="0" y="817621"/>
              <a:ext cx="3569447" cy="303631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≥ 200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Primary Jet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pt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&gt; 200GeV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55099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  <a:sym typeface="+mn-ea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  <a:sym typeface="+mn-ea"/>
                                      </a:rPr>
                                      <m:t>𝑝𝑡</m:t>
                                    </m:r>
                                  </m:sub>
                                </m:sSub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+mn-ea"/>
                                  </a:rPr>
                                  <m:t>&gt;20</m:t>
                                </m:r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+mn-ea"/>
                                  </a:rPr>
                                  <m:t>𝐺𝑒𝑉</m:t>
                                </m:r>
                              </m:oMath>
                            </m:oMathPara>
                          </a14:m>
                          <a:endParaRPr lang="en-US" altLang="zh-CN" sz="1600" kern="1200" dirty="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  <a:cs typeface="+mn-cs"/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4407973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Collinear mass(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𝝉𝝉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) &gt; 250GeV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4">
                <a:extLst>
                  <a:ext uri="{FF2B5EF4-FFF2-40B4-BE49-F238E27FC236}">
                    <a16:creationId xmlns:a16="http://schemas.microsoft.com/office/drawing/2014/main" id="{00F6769F-822E-480A-F019-04EEE26E46BD}"/>
                  </a:ext>
                </a:extLst>
              </p:cNvPr>
              <p:cNvGraphicFramePr/>
              <p:nvPr>
                <p:custDataLst>
                  <p:tags r:id="rId7"/>
                </p:custDataLst>
                <p:extLst>
                  <p:ext uri="{D42A27DB-BD31-4B8C-83A1-F6EECF244321}">
                    <p14:modId xmlns:p14="http://schemas.microsoft.com/office/powerpoint/2010/main" val="170005081"/>
                  </p:ext>
                </p:extLst>
              </p:nvPr>
            </p:nvGraphicFramePr>
            <p:xfrm>
              <a:off x="0" y="817621"/>
              <a:ext cx="3569447" cy="303631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≥ 200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Primary Jet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pt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&gt; 200GeV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55099"/>
                      </a:ext>
                    </a:extLst>
                  </a:tr>
                  <a:tr h="35407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8"/>
                          <a:stretch>
                            <a:fillRect t="-696296" r="-355" b="-1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440797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8"/>
                          <a:stretch>
                            <a:fillRect t="-796296" r="-355" b="-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1">
                <a:extLst>
                  <a:ext uri="{FF2B5EF4-FFF2-40B4-BE49-F238E27FC236}">
                    <a16:creationId xmlns:a16="http://schemas.microsoft.com/office/drawing/2014/main" id="{D52417BD-B6DD-721B-7BB0-693EEDC3D079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66280466"/>
                  </p:ext>
                </p:extLst>
              </p:nvPr>
            </p:nvGraphicFramePr>
            <p:xfrm>
              <a:off x="3983973" y="817621"/>
              <a:ext cx="2294143" cy="33528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22941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341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SR before binned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341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341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𝑻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𝟎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𝟓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𝑮𝒆𝑽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6341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𝑻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𝟕𝟎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𝟖𝟓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𝑮𝒆𝑽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5137623"/>
                      </a:ext>
                    </a:extLst>
                  </a:tr>
                  <a:tr h="26341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𝒅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𝑴𝑬𝑻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𝑱𝒆𝒕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𝟎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.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2553789"/>
                      </a:ext>
                    </a:extLst>
                  </a:tr>
                  <a:tr h="26341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𝒅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𝜼</m:t>
                                </m:r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𝝉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𝝉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𝟐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.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204885"/>
                      </a:ext>
                    </a:extLst>
                  </a:tr>
                  <a:tr h="263419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𝒅𝑹</m:t>
                                </m:r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𝝉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𝝉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𝟑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.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309812"/>
                      </a:ext>
                    </a:extLst>
                  </a:tr>
                  <a:tr h="2634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𝒅𝑹</m:t>
                                </m:r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𝑴𝑬𝑻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5482554"/>
                      </a:ext>
                    </a:extLst>
                  </a:tr>
                  <a:tr h="2634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𝑻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𝝉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𝑴𝑬𝑻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𝟖𝟎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𝑮𝒆𝑽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264877"/>
                      </a:ext>
                    </a:extLst>
                  </a:tr>
                  <a:tr h="2634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𝑻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𝝉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𝑴𝑬𝑻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𝟔𝟎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𝑮𝒆𝑽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7402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1">
                <a:extLst>
                  <a:ext uri="{FF2B5EF4-FFF2-40B4-BE49-F238E27FC236}">
                    <a16:creationId xmlns:a16="http://schemas.microsoft.com/office/drawing/2014/main" id="{D52417BD-B6DD-721B-7BB0-693EEDC3D079}"/>
                  </a:ext>
                </a:extLst>
              </p:cNvPr>
              <p:cNvGraphicFramePr/>
              <p:nvPr>
                <p:custDataLst>
                  <p:tags r:id="rId9"/>
                </p:custDataLst>
                <p:extLst>
                  <p:ext uri="{D42A27DB-BD31-4B8C-83A1-F6EECF244321}">
                    <p14:modId xmlns:p14="http://schemas.microsoft.com/office/powerpoint/2010/main" val="66280466"/>
                  </p:ext>
                </p:extLst>
              </p:nvPr>
            </p:nvGraphicFramePr>
            <p:xfrm>
              <a:off x="3983973" y="817621"/>
              <a:ext cx="2294143" cy="33528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22941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SR before binned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t="-203704" r="-549" b="-6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t="-315385" r="-549" b="-6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513762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t="-400000" r="-549" b="-492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255378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t="-519231" r="-549" b="-41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120488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t="-596296" r="-549" b="-2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130981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t="-723077" r="-549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548255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t="-792593" r="-54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426487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t="-926923" r="-549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7402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209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43D7B-07F2-0486-8077-3A3834EA0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E9BF5-BA57-1D3D-B12E-EF05413D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3A41E-4652-6F3E-E274-01DAA9B89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25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A24426F-CD74-1845-0780-8B348E355C59}"/>
              </a:ext>
            </a:extLst>
          </p:cNvPr>
          <p:cNvSpPr txBox="1"/>
          <p:nvPr/>
        </p:nvSpPr>
        <p:spPr>
          <a:xfrm>
            <a:off x="769460" y="50906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Cut and Count(HH)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5AE995-C2A2-AB1E-0261-0AAF9145AA45}"/>
                  </a:ext>
                </a:extLst>
              </p:cNvPr>
              <p:cNvSpPr txBox="1"/>
              <p:nvPr/>
            </p:nvSpPr>
            <p:spPr>
              <a:xfrm>
                <a:off x="5504602" y="957775"/>
                <a:ext cx="614449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41464D"/>
                    </a:solidFill>
                    <a:effectLst/>
                    <a:latin typeface="Graphik"/>
                  </a:rPr>
                  <a:t>Sensitivity for any pair production of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64D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solidFill>
                                  <a:srgbClr val="41464D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41464D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41464D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64D"/>
                    </a:solidFill>
                    <a:effectLst/>
                    <a:latin typeface="Graphik"/>
                  </a:rPr>
                  <a:t> +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4146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4146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4146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4146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64D"/>
                    </a:solidFill>
                    <a:latin typeface="Graphik"/>
                  </a:rPr>
                  <a:t> pair-production with 30% flat systematic uncertainty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5AE995-C2A2-AB1E-0261-0AAF9145A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02" y="957775"/>
                <a:ext cx="6144490" cy="646331"/>
              </a:xfrm>
              <a:prstGeom prst="rect">
                <a:avLst/>
              </a:prstGeom>
              <a:blipFill>
                <a:blip r:embed="rId3"/>
                <a:stretch>
                  <a:fillRect l="-825" t="-3846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7D5EF7-29C5-5C08-A712-152D5DEF4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289212"/>
              </p:ext>
            </p:extLst>
          </p:nvPr>
        </p:nvGraphicFramePr>
        <p:xfrm>
          <a:off x="113220" y="1864644"/>
          <a:ext cx="5265064" cy="3626103"/>
        </p:xfrm>
        <a:graphic>
          <a:graphicData uri="http://schemas.openxmlformats.org/drawingml/2006/table">
            <a:tbl>
              <a:tblPr/>
              <a:tblGrid>
                <a:gridCol w="959020">
                  <a:extLst>
                    <a:ext uri="{9D8B030D-6E8A-4147-A177-3AD203B41FA5}">
                      <a16:colId xmlns:a16="http://schemas.microsoft.com/office/drawing/2014/main" val="717183805"/>
                    </a:ext>
                  </a:extLst>
                </a:gridCol>
                <a:gridCol w="849912">
                  <a:extLst>
                    <a:ext uri="{9D8B030D-6E8A-4147-A177-3AD203B41FA5}">
                      <a16:colId xmlns:a16="http://schemas.microsoft.com/office/drawing/2014/main" val="3931693033"/>
                    </a:ext>
                  </a:extLst>
                </a:gridCol>
                <a:gridCol w="855047">
                  <a:extLst>
                    <a:ext uri="{9D8B030D-6E8A-4147-A177-3AD203B41FA5}">
                      <a16:colId xmlns:a16="http://schemas.microsoft.com/office/drawing/2014/main" val="1891395715"/>
                    </a:ext>
                  </a:extLst>
                </a:gridCol>
                <a:gridCol w="858899">
                  <a:extLst>
                    <a:ext uri="{9D8B030D-6E8A-4147-A177-3AD203B41FA5}">
                      <a16:colId xmlns:a16="http://schemas.microsoft.com/office/drawing/2014/main" val="3266124077"/>
                    </a:ext>
                  </a:extLst>
                </a:gridCol>
                <a:gridCol w="838360">
                  <a:extLst>
                    <a:ext uri="{9D8B030D-6E8A-4147-A177-3AD203B41FA5}">
                      <a16:colId xmlns:a16="http://schemas.microsoft.com/office/drawing/2014/main" val="3025317087"/>
                    </a:ext>
                  </a:extLst>
                </a:gridCol>
                <a:gridCol w="903826">
                  <a:extLst>
                    <a:ext uri="{9D8B030D-6E8A-4147-A177-3AD203B41FA5}">
                      <a16:colId xmlns:a16="http://schemas.microsoft.com/office/drawing/2014/main" val="350465833"/>
                    </a:ext>
                  </a:extLst>
                </a:gridCol>
              </a:tblGrid>
              <a:tr h="448036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JP" sz="1100" dirty="0">
                          <a:effectLst/>
                          <a:latin typeface="Helvetica" pitchFamily="2" charset="0"/>
                        </a:rPr>
                      </a:br>
                      <a:endParaRPr lang="en-JP" sz="1100" dirty="0">
                        <a:effectLst/>
                        <a:latin typeface="Helvetica" pitchFamily="2" charset="0"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SR1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SR2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SR3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SR4</a:t>
                      </a:r>
                      <a:endParaRPr lang="en-US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All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978646"/>
                  </a:ext>
                </a:extLst>
              </a:tr>
              <a:tr h="4540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VV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1.71 ± 0.24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2.22 ± 0.40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2.08 ± 0.28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0.96 ± 0.18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6.97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379238"/>
                  </a:ext>
                </a:extLst>
              </a:tr>
              <a:tr h="4599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Top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1.64 ± 0.58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0.97 ± 0.43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0.20 ± 0.20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0.32 ± 0.23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3.13 ± 0.78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848278"/>
                  </a:ext>
                </a:extLst>
              </a:tr>
              <a:tr h="4599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Wjets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0.0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0.18 ± 0.27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0.71 ± 0.3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0.0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0.89 ± 0.40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47515"/>
                  </a:ext>
                </a:extLst>
              </a:tr>
              <a:tr h="4540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Zjets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0.57</a:t>
                      </a:r>
                      <a:r>
                        <a:rPr lang="ja-JP" altLang="en-US" sz="11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 </a:t>
                      </a:r>
                      <a:r>
                        <a:rPr lang="en-US" altLang="ja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± 0.11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0.59 ± 0.15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0.53 ± 0.18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0.20 ± 0.10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1.89 ± 0.28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24847"/>
                  </a:ext>
                </a:extLst>
              </a:tr>
              <a:tr h="4540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BG Sum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3.92 ± 0.64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3.96 ± 0.66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3.52 ± 0.49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1.28 ± 0.10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b="1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12.68 ± 1.05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791"/>
                  </a:ext>
                </a:extLst>
              </a:tr>
              <a:tr h="4480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Signal</a:t>
                      </a:r>
                      <a:endParaRPr lang="en-US" sz="1100"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(100, 70)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1.64 ± 0.06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2.00 ± 0.07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1.85 ± 0.07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1.69 ± 0.06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b="1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7.18 ± 0.13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016589"/>
                  </a:ext>
                </a:extLst>
              </a:tr>
              <a:tr h="4480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Significance</a:t>
                      </a:r>
                      <a:endParaRPr lang="en-US" sz="1100"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(100, 70)</a:t>
                      </a:r>
                      <a:endParaRPr lang="en-US" sz="110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0.66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0.79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0.78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1.11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100" b="1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1.70</a:t>
                      </a:r>
                      <a:endParaRPr lang="en-JP" sz="1100" dirty="0">
                        <a:effectLst/>
                      </a:endParaRPr>
                    </a:p>
                  </a:txBody>
                  <a:tcPr marL="23895" marR="23895" marT="23895" marB="2389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638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A0C1CD6-4D6C-2692-A637-D79486FC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54602" y="654106"/>
            <a:ext cx="3986886" cy="58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5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54DB5-B23C-E77C-43E7-775F1DC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595F4-19D4-D66A-E61D-CAD4E3A4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A131-6EE6-B483-D86C-857B3CBE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26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FED3224A-8353-1AC5-9AD3-D30458C4FE64}"/>
              </a:ext>
            </a:extLst>
          </p:cNvPr>
          <p:cNvSpPr txBox="1"/>
          <p:nvPr/>
        </p:nvSpPr>
        <p:spPr>
          <a:xfrm>
            <a:off x="769460" y="50906"/>
            <a:ext cx="7344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 and Count(LH)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0F38F-BC6C-31AF-6516-91B677219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021" y="2496597"/>
            <a:ext cx="5881623" cy="3362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26126-BA72-5620-1F9A-CAD49D65509C}"/>
              </a:ext>
            </a:extLst>
          </p:cNvPr>
          <p:cNvSpPr txBox="1"/>
          <p:nvPr/>
        </p:nvSpPr>
        <p:spPr>
          <a:xfrm>
            <a:off x="6780896" y="1661595"/>
            <a:ext cx="36833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dirty="0"/>
              <a:t>Signal Region definition:</a:t>
            </a:r>
          </a:p>
          <a:p>
            <a:r>
              <a:rPr lang="en-CN" sz="2000" dirty="0"/>
              <a:t>Binned for the combination of </a:t>
            </a:r>
            <a:br>
              <a:rPr lang="en-CN" sz="2000" dirty="0"/>
            </a:br>
            <a:r>
              <a:rPr lang="en-CN" sz="2000" dirty="0"/>
              <a:t>the number Jets and tau 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4">
                <a:extLst>
                  <a:ext uri="{FF2B5EF4-FFF2-40B4-BE49-F238E27FC236}">
                    <a16:creationId xmlns:a16="http://schemas.microsoft.com/office/drawing/2014/main" id="{EE6137A8-7F79-63B7-CA40-8A40B8D132B5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2637072396"/>
                  </p:ext>
                </p:extLst>
              </p:nvPr>
            </p:nvGraphicFramePr>
            <p:xfrm>
              <a:off x="0" y="817621"/>
              <a:ext cx="3569447" cy="337159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base lepton, 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OS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0275966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≥ 130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Primary Jet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pt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&gt; 50GeV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55099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  <a:sym typeface="+mn-ea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  <a:sym typeface="+mn-ea"/>
                                      </a:rPr>
                                      <m:t>𝑝𝑡</m:t>
                                    </m:r>
                                  </m:sub>
                                </m:sSub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+mn-ea"/>
                                  </a:rPr>
                                  <m:t>&gt;25</m:t>
                                </m:r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+mn-ea"/>
                                  </a:rPr>
                                  <m:t>𝐺𝑒𝑉</m:t>
                                </m:r>
                              </m:oMath>
                            </m:oMathPara>
                          </a14:m>
                          <a:endParaRPr lang="en-US" altLang="zh-CN" sz="1600" kern="1200" dirty="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  <a:cs typeface="+mn-cs"/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4407973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Collinear mass(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𝝉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𝒍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) &gt; 130GeV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4">
                <a:extLst>
                  <a:ext uri="{FF2B5EF4-FFF2-40B4-BE49-F238E27FC236}">
                    <a16:creationId xmlns:a16="http://schemas.microsoft.com/office/drawing/2014/main" id="{EE6137A8-7F79-63B7-CA40-8A40B8D132B5}"/>
                  </a:ext>
                </a:extLst>
              </p:cNvPr>
              <p:cNvGraphicFramePr/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2637072396"/>
                  </p:ext>
                </p:extLst>
              </p:nvPr>
            </p:nvGraphicFramePr>
            <p:xfrm>
              <a:off x="0" y="817621"/>
              <a:ext cx="3569447" cy="337159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base lepton, 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OS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027596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≥ 130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Primary Jet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pt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&gt; 50GeV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7255099"/>
                      </a:ext>
                    </a:extLst>
                  </a:tr>
                  <a:tr h="35407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6"/>
                          <a:stretch>
                            <a:fillRect t="-764286" r="-355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440797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6"/>
                          <a:stretch>
                            <a:fillRect t="-930769" r="-355" b="-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0EB60C19-EC4F-B97E-0490-09A3D3963B82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763262508"/>
                  </p:ext>
                </p:extLst>
              </p:nvPr>
            </p:nvGraphicFramePr>
            <p:xfrm>
              <a:off x="0" y="4328105"/>
              <a:ext cx="3569447" cy="1926019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SR</a:t>
                          </a:r>
                          <a:r>
                            <a:rPr lang="zh-CN" altLang="en-US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</a:t>
                          </a: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before</a:t>
                          </a:r>
                          <a:r>
                            <a:rPr lang="zh-CN" altLang="en-US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</a:t>
                          </a: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binned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𝑻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𝟒𝟎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𝟓𝟓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𝑮𝒆𝑽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𝒑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+mn-ea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+mn-ea"/>
                                          </a:rPr>
                                          <m:t>𝒍𝒆𝒑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+mn-ea"/>
                                          </a:rPr>
                                          <m:t>𝑴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+mn-ea"/>
                                          </a:rPr>
                                          <m:t>𝑻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b="1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+mn-ea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b="1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+mn-ea"/>
                                              </a:rPr>
                                              <m:t>𝝉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1" i="1" smtClean="0">
                                                <a:solidFill>
                                                  <a:schemeClr val="tx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+mn-ea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𝑴𝑬𝑻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𝟎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.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168449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𝑻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𝝉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1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+mn-ea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, 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𝑴𝑬𝑻</m:t>
                                    </m:r>
                                  </m:e>
                                </m:d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𝟗𝟎</m:t>
                                </m:r>
                                <m:r>
                                  <a:rPr lang="en-US" altLang="zh-CN" sz="1600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𝑮𝒆𝑽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2301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0EB60C19-EC4F-B97E-0490-09A3D3963B82}"/>
                  </a:ext>
                </a:extLst>
              </p:cNvPr>
              <p:cNvGraphicFramePr/>
              <p:nvPr>
                <p:custDataLst>
                  <p:tags r:id="rId7"/>
                </p:custDataLst>
                <p:extLst>
                  <p:ext uri="{D42A27DB-BD31-4B8C-83A1-F6EECF244321}">
                    <p14:modId xmlns:p14="http://schemas.microsoft.com/office/powerpoint/2010/main" val="763262508"/>
                  </p:ext>
                </p:extLst>
              </p:nvPr>
            </p:nvGraphicFramePr>
            <p:xfrm>
              <a:off x="0" y="4328105"/>
              <a:ext cx="3569447" cy="1926019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SR</a:t>
                          </a:r>
                          <a:r>
                            <a:rPr lang="zh-CN" altLang="en-US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</a:t>
                          </a: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before</a:t>
                          </a:r>
                          <a:r>
                            <a:rPr lang="zh-CN" altLang="en-US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 </a:t>
                          </a: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binned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8"/>
                          <a:stretch>
                            <a:fillRect t="-200000" r="-355" b="-2740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84899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8"/>
                          <a:stretch>
                            <a:fillRect t="-176087" r="-355" b="-6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16844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8"/>
                          <a:stretch>
                            <a:fillRect t="-470370" r="-355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23015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1387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323A2-F7CE-6C5A-26C0-15B3B7F1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ED375-E540-B292-68F3-9419177B3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2EA6E-7634-6BD2-452A-FA12D46F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27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BEBA3C8-01E2-1EFF-23E2-DB1EC3C19D2F}"/>
              </a:ext>
            </a:extLst>
          </p:cNvPr>
          <p:cNvSpPr txBox="1"/>
          <p:nvPr/>
        </p:nvSpPr>
        <p:spPr>
          <a:xfrm>
            <a:off x="769460" y="50906"/>
            <a:ext cx="746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Cut and Count(LH)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F77E2-D252-383D-3908-289E4C111FED}"/>
              </a:ext>
            </a:extLst>
          </p:cNvPr>
          <p:cNvSpPr txBox="1"/>
          <p:nvPr/>
        </p:nvSpPr>
        <p:spPr>
          <a:xfrm>
            <a:off x="769460" y="1182130"/>
            <a:ext cx="487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Sensitivity map with 30% systematic uncertainty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2F1947-5F46-32B9-D696-AEBC7F08A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77258"/>
              </p:ext>
            </p:extLst>
          </p:nvPr>
        </p:nvGraphicFramePr>
        <p:xfrm>
          <a:off x="76504" y="1809639"/>
          <a:ext cx="6019496" cy="3880240"/>
        </p:xfrm>
        <a:graphic>
          <a:graphicData uri="http://schemas.openxmlformats.org/drawingml/2006/table">
            <a:tbl>
              <a:tblPr/>
              <a:tblGrid>
                <a:gridCol w="1056480">
                  <a:extLst>
                    <a:ext uri="{9D8B030D-6E8A-4147-A177-3AD203B41FA5}">
                      <a16:colId xmlns:a16="http://schemas.microsoft.com/office/drawing/2014/main" val="3712469017"/>
                    </a:ext>
                  </a:extLst>
                </a:gridCol>
                <a:gridCol w="935094">
                  <a:extLst>
                    <a:ext uri="{9D8B030D-6E8A-4147-A177-3AD203B41FA5}">
                      <a16:colId xmlns:a16="http://schemas.microsoft.com/office/drawing/2014/main" val="3314593443"/>
                    </a:ext>
                  </a:extLst>
                </a:gridCol>
                <a:gridCol w="975886">
                  <a:extLst>
                    <a:ext uri="{9D8B030D-6E8A-4147-A177-3AD203B41FA5}">
                      <a16:colId xmlns:a16="http://schemas.microsoft.com/office/drawing/2014/main" val="2056524012"/>
                    </a:ext>
                  </a:extLst>
                </a:gridCol>
                <a:gridCol w="956849">
                  <a:extLst>
                    <a:ext uri="{9D8B030D-6E8A-4147-A177-3AD203B41FA5}">
                      <a16:colId xmlns:a16="http://schemas.microsoft.com/office/drawing/2014/main" val="1496097119"/>
                    </a:ext>
                  </a:extLst>
                </a:gridCol>
                <a:gridCol w="965008">
                  <a:extLst>
                    <a:ext uri="{9D8B030D-6E8A-4147-A177-3AD203B41FA5}">
                      <a16:colId xmlns:a16="http://schemas.microsoft.com/office/drawing/2014/main" val="421231060"/>
                    </a:ext>
                  </a:extLst>
                </a:gridCol>
                <a:gridCol w="1130179">
                  <a:extLst>
                    <a:ext uri="{9D8B030D-6E8A-4147-A177-3AD203B41FA5}">
                      <a16:colId xmlns:a16="http://schemas.microsoft.com/office/drawing/2014/main" val="2331565228"/>
                    </a:ext>
                  </a:extLst>
                </a:gridCol>
              </a:tblGrid>
              <a:tr h="470345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JP" sz="1400" dirty="0">
                          <a:effectLst/>
                          <a:latin typeface="Helvetica" pitchFamily="2" charset="0"/>
                        </a:rPr>
                      </a:br>
                      <a:endParaRPr lang="en-JP" sz="1400" dirty="0">
                        <a:effectLst/>
                        <a:latin typeface="Helvetica" pitchFamily="2" charset="0"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SR1</a:t>
                      </a:r>
                      <a:endParaRPr lang="en-US" sz="1400" dirty="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SR2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SR3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SR4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All</a:t>
                      </a:r>
                      <a:endParaRPr lang="en-US" sz="1400" dirty="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5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009193"/>
                  </a:ext>
                </a:extLst>
              </a:tr>
              <a:tr h="470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VV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6.24 ± 0.66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11.01 ± 1.00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4.27 ± 0.64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5.83 ± 0.72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27.35 ± 1.53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58052"/>
                  </a:ext>
                </a:extLst>
              </a:tr>
              <a:tr h="4830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Top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5.93 ± 1.44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11.02 ± 1.91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4.48 ± 1.26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7.80 ± 1.62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29.23 ± 3.15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374020"/>
                  </a:ext>
                </a:extLst>
              </a:tr>
              <a:tr h="476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Wjets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13.48 ± 3.74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28.78 ± 5.50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13.60 ± 3.88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18.49 ± 5.21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74.35 ± 9.30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2513"/>
                  </a:ext>
                </a:extLst>
              </a:tr>
              <a:tr h="476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Zjets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5.71 ± 0.66</a:t>
                      </a:r>
                      <a:endParaRPr lang="en-JP" sz="1400" dirty="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7.67 ± 0.74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1.71 ± 0.39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4.17 ± 0.64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19.27 ± 1.25</a:t>
                      </a:r>
                      <a:endParaRPr lang="en-JP" sz="1400" dirty="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550640"/>
                  </a:ext>
                </a:extLst>
              </a:tr>
              <a:tr h="476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BG Sum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31.36 ± 4.11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58.49 ± 5.96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24.06 ± 4.15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36.28 ± 5.54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 b="1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150.20 ± 10.02</a:t>
                      </a:r>
                      <a:endParaRPr lang="en-JP" sz="1400" dirty="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233448"/>
                  </a:ext>
                </a:extLst>
              </a:tr>
              <a:tr h="470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Signal</a:t>
                      </a:r>
                      <a:endParaRPr lang="en-US" sz="1400"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(100, 70)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1.7 ± 0.06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1.22 ± 0.05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1.08 ± 0.05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0.84 ± 0.04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 b="1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4.84 ± 0.10</a:t>
                      </a:r>
                      <a:endParaRPr lang="en-JP" sz="1400" dirty="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47151"/>
                  </a:ext>
                </a:extLst>
              </a:tr>
              <a:tr h="4703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Significance</a:t>
                      </a:r>
                      <a:endParaRPr lang="en-US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0.15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0.06</a:t>
                      </a:r>
                      <a:endParaRPr lang="en-JP" sz="1400" dirty="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0.12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0.07</a:t>
                      </a:r>
                      <a:endParaRPr lang="en-JP" sz="1400">
                        <a:effectLst/>
                      </a:endParaRPr>
                    </a:p>
                  </a:txBody>
                  <a:tcPr marL="29155" marR="29155" marT="29155" marB="2915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JP" sz="1400" b="1" dirty="0">
                          <a:solidFill>
                            <a:srgbClr val="000000"/>
                          </a:solidFill>
                          <a:effectLst/>
                          <a:latin typeface="Graphik" panose="020B0503030202060203" pitchFamily="34" charset="77"/>
                        </a:rPr>
                        <a:t>0.4</a:t>
                      </a:r>
                      <a:endParaRPr lang="en-JP" sz="1400" dirty="0">
                        <a:effectLst/>
                      </a:endParaRPr>
                    </a:p>
                  </a:txBody>
                  <a:tcPr marL="29155" marR="29155" marT="29155" marB="29155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76786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7ABC04F-2FB0-E2BB-581B-887A514A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97524" y="605102"/>
            <a:ext cx="3971611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9C5AED-FB14-3EB0-E033-DF119B31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AE4E4-AE0F-AF86-96D3-8D146B83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F6E27-143A-1776-687C-D7632E6B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28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260B9151-64B8-B3F1-66D6-5ACF66FC6285}"/>
              </a:ext>
            </a:extLst>
          </p:cNvPr>
          <p:cNvSpPr txBox="1"/>
          <p:nvPr/>
        </p:nvSpPr>
        <p:spPr>
          <a:xfrm>
            <a:off x="769460" y="50906"/>
            <a:ext cx="8388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AD5CA-C210-4C9D-D478-1871C9E9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4" y="1236083"/>
            <a:ext cx="10937631" cy="47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8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2265B-2D57-4E9D-26CA-A5887217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66B30-2071-B631-9C24-36BAB98EC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63943-E085-713B-4D1B-2246F378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29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6A4FE651-1476-F2F9-B076-FDD71757BA70}"/>
              </a:ext>
            </a:extLst>
          </p:cNvPr>
          <p:cNvSpPr txBox="1"/>
          <p:nvPr/>
        </p:nvSpPr>
        <p:spPr>
          <a:xfrm>
            <a:off x="769460" y="50906"/>
            <a:ext cx="827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03B3E-60E5-3EF4-7F17-32434143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74" y="1192671"/>
            <a:ext cx="10313651" cy="47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4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E5C42-19DE-A45D-0A2F-6C471086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4A0C3-F65D-C6D0-35AF-38280EA7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0ED66-58FA-5931-468E-9E402286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6007C9B-93BD-8012-9E15-D5620C6958D0}"/>
              </a:ext>
            </a:extLst>
          </p:cNvPr>
          <p:cNvSpPr txBox="1"/>
          <p:nvPr/>
        </p:nvSpPr>
        <p:spPr>
          <a:xfrm>
            <a:off x="769460" y="50906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Ntuple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setup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线连接符 8">
            <a:extLst>
              <a:ext uri="{FF2B5EF4-FFF2-40B4-BE49-F238E27FC236}">
                <a16:creationId xmlns:a16="http://schemas.microsoft.com/office/drawing/2014/main" id="{4F07C379-E11E-00E1-66BA-668C282E040B}"/>
              </a:ext>
            </a:extLst>
          </p:cNvPr>
          <p:cNvCxnSpPr>
            <a:cxnSpLocks/>
          </p:cNvCxnSpPr>
          <p:nvPr/>
        </p:nvCxnSpPr>
        <p:spPr>
          <a:xfrm>
            <a:off x="2939786" y="6487305"/>
            <a:ext cx="9252214" cy="0"/>
          </a:xfrm>
          <a:prstGeom prst="line">
            <a:avLst/>
          </a:prstGeom>
          <a:ln w="50800">
            <a:solidFill>
              <a:srgbClr val="E9BF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11">
            <a:extLst>
              <a:ext uri="{FF2B5EF4-FFF2-40B4-BE49-F238E27FC236}">
                <a16:creationId xmlns:a16="http://schemas.microsoft.com/office/drawing/2014/main" id="{03DA1C5C-0E6E-FA9C-B14F-E1FA743C35BD}"/>
              </a:ext>
            </a:extLst>
          </p:cNvPr>
          <p:cNvCxnSpPr>
            <a:cxnSpLocks/>
          </p:cNvCxnSpPr>
          <p:nvPr/>
        </p:nvCxnSpPr>
        <p:spPr>
          <a:xfrm>
            <a:off x="-40537" y="6487305"/>
            <a:ext cx="1490161" cy="0"/>
          </a:xfrm>
          <a:prstGeom prst="line">
            <a:avLst/>
          </a:prstGeom>
          <a:ln w="50800">
            <a:solidFill>
              <a:srgbClr val="177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15">
            <a:extLst>
              <a:ext uri="{FF2B5EF4-FFF2-40B4-BE49-F238E27FC236}">
                <a16:creationId xmlns:a16="http://schemas.microsoft.com/office/drawing/2014/main" id="{F5171F6E-945D-8A21-D966-23DED00CFC87}"/>
              </a:ext>
            </a:extLst>
          </p:cNvPr>
          <p:cNvCxnSpPr>
            <a:cxnSpLocks/>
          </p:cNvCxnSpPr>
          <p:nvPr/>
        </p:nvCxnSpPr>
        <p:spPr>
          <a:xfrm>
            <a:off x="1449624" y="6487305"/>
            <a:ext cx="1490161" cy="0"/>
          </a:xfrm>
          <a:prstGeom prst="line">
            <a:avLst/>
          </a:prstGeom>
          <a:ln w="50800">
            <a:solidFill>
              <a:srgbClr val="031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4F45377-36F5-F972-8615-B5F523DCBF43}"/>
              </a:ext>
            </a:extLst>
          </p:cNvPr>
          <p:cNvSpPr txBox="1">
            <a:spLocks/>
          </p:cNvSpPr>
          <p:nvPr/>
        </p:nvSpPr>
        <p:spPr>
          <a:xfrm>
            <a:off x="-29996" y="834432"/>
            <a:ext cx="6279729" cy="144718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sz="1400" dirty="0">
                <a:hlinkClick r:id="rId2"/>
              </a:rPr>
              <a:t>MelAnalysis framework</a:t>
            </a:r>
            <a:endParaRPr kumimoji="1" lang="en" altLang="zh-CN" sz="1400" dirty="0"/>
          </a:p>
          <a:p>
            <a:r>
              <a:rPr kumimoji="1" lang="en-US" altLang="zh-CN" sz="1400" dirty="0"/>
              <a:t>D</a:t>
            </a:r>
            <a:r>
              <a:rPr kumimoji="1" lang="en" altLang="zh-CN" sz="1400" dirty="0" err="1"/>
              <a:t>ataset</a:t>
            </a:r>
            <a:r>
              <a:rPr kumimoji="1" lang="en" altLang="zh-CN" sz="1400" dirty="0"/>
              <a:t>: full run2 + partial run3</a:t>
            </a:r>
          </a:p>
          <a:p>
            <a:r>
              <a:rPr kumimoji="1" lang="en" altLang="zh-CN" sz="1400" dirty="0"/>
              <a:t>DAOD PHYS</a:t>
            </a:r>
          </a:p>
          <a:p>
            <a:r>
              <a:rPr kumimoji="1" lang="en" altLang="zh-CN" sz="1400" dirty="0" err="1"/>
              <a:t>ptag</a:t>
            </a:r>
            <a:r>
              <a:rPr kumimoji="1" lang="en" altLang="zh-CN" sz="1400" dirty="0"/>
              <a:t>: signal p6244, </a:t>
            </a:r>
            <a:r>
              <a:rPr kumimoji="1" lang="en" altLang="zh-CN" sz="1400" dirty="0" err="1"/>
              <a:t>bkg</a:t>
            </a:r>
            <a:r>
              <a:rPr kumimoji="1" lang="en" altLang="zh-CN" sz="1400" dirty="0"/>
              <a:t> p6490/p6491, data p6479/p6269</a:t>
            </a:r>
          </a:p>
          <a:p>
            <a:r>
              <a:rPr kumimoji="1" lang="en" altLang="zh-CN" sz="1400" dirty="0"/>
              <a:t>background list: </a:t>
            </a:r>
            <a:r>
              <a:rPr kumimoji="1" lang="en" altLang="zh-CN" sz="1400" dirty="0">
                <a:hlinkClick r:id="rId3"/>
              </a:rPr>
              <a:t>mc20</a:t>
            </a:r>
            <a:r>
              <a:rPr kumimoji="1" lang="en" altLang="zh-CN" sz="1400" dirty="0"/>
              <a:t>, </a:t>
            </a:r>
            <a:r>
              <a:rPr kumimoji="1" lang="en" altLang="zh-CN" sz="1400" dirty="0">
                <a:hlinkClick r:id="rId4"/>
              </a:rPr>
              <a:t>mc23</a:t>
            </a:r>
            <a:r>
              <a:rPr kumimoji="1" lang="en" altLang="zh-CN" sz="1400" dirty="0"/>
              <a:t>; </a:t>
            </a:r>
          </a:p>
          <a:p>
            <a:endParaRPr kumimoji="1" lang="en" altLang="zh-CN" sz="1400" dirty="0"/>
          </a:p>
        </p:txBody>
      </p:sp>
      <p:pic>
        <p:nvPicPr>
          <p:cNvPr id="11" name="图片 5">
            <a:extLst>
              <a:ext uri="{FF2B5EF4-FFF2-40B4-BE49-F238E27FC236}">
                <a16:creationId xmlns:a16="http://schemas.microsoft.com/office/drawing/2014/main" id="{72E4DCF4-AC71-09D1-47E4-91CC18EE8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/>
          <a:stretch/>
        </p:blipFill>
        <p:spPr>
          <a:xfrm>
            <a:off x="6548303" y="748145"/>
            <a:ext cx="4563279" cy="5486881"/>
          </a:xfrm>
          <a:prstGeom prst="rect">
            <a:avLst/>
          </a:prstGeom>
        </p:spPr>
      </p:pic>
      <p:pic>
        <p:nvPicPr>
          <p:cNvPr id="12" name="图片 7">
            <a:extLst>
              <a:ext uri="{FF2B5EF4-FFF2-40B4-BE49-F238E27FC236}">
                <a16:creationId xmlns:a16="http://schemas.microsoft.com/office/drawing/2014/main" id="{209EF89D-0D8F-0354-6C12-0D4BCA862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" y="2355640"/>
            <a:ext cx="4002433" cy="1818264"/>
          </a:xfrm>
          <a:prstGeom prst="rect">
            <a:avLst/>
          </a:prstGeom>
        </p:spPr>
      </p:pic>
      <p:pic>
        <p:nvPicPr>
          <p:cNvPr id="13" name="图片 9">
            <a:extLst>
              <a:ext uri="{FF2B5EF4-FFF2-40B4-BE49-F238E27FC236}">
                <a16:creationId xmlns:a16="http://schemas.microsoft.com/office/drawing/2014/main" id="{32F820B9-7800-DC83-345D-65D39FB52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" y="4132375"/>
            <a:ext cx="2668933" cy="22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8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2265B-2D57-4E9D-26CA-A5887217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66B30-2071-B631-9C24-36BAB98EC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63943-E085-713B-4D1B-2246F378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30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6A4FE651-1476-F2F9-B076-FDD71757BA70}"/>
              </a:ext>
            </a:extLst>
          </p:cNvPr>
          <p:cNvSpPr txBox="1"/>
          <p:nvPr/>
        </p:nvSpPr>
        <p:spPr>
          <a:xfrm>
            <a:off x="769460" y="50906"/>
            <a:ext cx="827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Background Estimation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DFCE9-08D2-27AE-4574-D56F513C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9103" y="648265"/>
            <a:ext cx="2667756" cy="3245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838455-7C30-13B9-EA01-951C3FCB3EAB}"/>
              </a:ext>
            </a:extLst>
          </p:cNvPr>
          <p:cNvSpPr txBox="1"/>
          <p:nvPr/>
        </p:nvSpPr>
        <p:spPr>
          <a:xfrm>
            <a:off x="993642" y="384525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CN" dirty="0"/>
              <a:t>iboson CR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D67819-1E2E-CDF0-2C53-C24D64E4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2416" y="648264"/>
            <a:ext cx="2667757" cy="3245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210D4A-C387-85BC-5FB3-E4F82526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85102" y="648263"/>
            <a:ext cx="2667758" cy="3245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AA8BD2-1FF1-C454-4185-1FCDDB86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331340" y="660294"/>
            <a:ext cx="2667759" cy="3245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376D6D-C2A5-B99C-1E1D-01526D999A98}"/>
              </a:ext>
            </a:extLst>
          </p:cNvPr>
          <p:cNvSpPr txBox="1"/>
          <p:nvPr/>
        </p:nvSpPr>
        <p:spPr>
          <a:xfrm>
            <a:off x="4180638" y="3845254"/>
            <a:ext cx="82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 CR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10F83C-D054-D90B-8368-83920C2BC434}"/>
              </a:ext>
            </a:extLst>
          </p:cNvPr>
          <p:cNvSpPr txBox="1"/>
          <p:nvPr/>
        </p:nvSpPr>
        <p:spPr>
          <a:xfrm>
            <a:off x="7196851" y="3845254"/>
            <a:ext cx="10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Z+jets CR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B8C9B-6A8C-5231-3589-ADB4F23271CA}"/>
              </a:ext>
            </a:extLst>
          </p:cNvPr>
          <p:cNvSpPr txBox="1"/>
          <p:nvPr/>
        </p:nvSpPr>
        <p:spPr>
          <a:xfrm>
            <a:off x="10248466" y="3845254"/>
            <a:ext cx="11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W+jets CR</a:t>
            </a:r>
          </a:p>
        </p:txBody>
      </p:sp>
    </p:spTree>
    <p:extLst>
      <p:ext uri="{BB962C8B-B14F-4D97-AF65-F5344CB8AC3E}">
        <p14:creationId xmlns:p14="http://schemas.microsoft.com/office/powerpoint/2010/main" val="3783955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381F1-DFC4-E188-8E63-AD3E8F84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0BDA4-2477-47B7-F1BE-394697104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4D49-39BF-6B16-8029-39BAE127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31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33C4A5D4-3CFC-09B0-1E7E-73AAFA1ECE7E}"/>
              </a:ext>
            </a:extLst>
          </p:cNvPr>
          <p:cNvSpPr txBox="1"/>
          <p:nvPr/>
        </p:nvSpPr>
        <p:spPr>
          <a:xfrm>
            <a:off x="769460" y="50906"/>
            <a:ext cx="758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optimization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7828F5F-39C8-4ABE-9CB7-C51D48A5F68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545035"/>
              </p:ext>
            </p:extLst>
          </p:nvPr>
        </p:nvGraphicFramePr>
        <p:xfrm>
          <a:off x="5655310" y="849196"/>
          <a:ext cx="3344545" cy="22719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HH Pre-selection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&gt;= 2 medium </a:t>
                      </a:r>
                      <a:r>
                        <a:rPr lang="en-US" altLang="zh-CN" sz="12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2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0 base lepton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63982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MET ≥ 200 GeV; pass MET trigger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Opposite-sign hadronic-hadronic tau pair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5">
            <a:extLst>
              <a:ext uri="{FF2B5EF4-FFF2-40B4-BE49-F238E27FC236}">
                <a16:creationId xmlns:a16="http://schemas.microsoft.com/office/drawing/2014/main" id="{435F46BF-0B96-1141-1461-2917C827E2B4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69939155"/>
              </p:ext>
            </p:extLst>
          </p:nvPr>
        </p:nvGraphicFramePr>
        <p:xfrm>
          <a:off x="8999855" y="847834"/>
          <a:ext cx="3344545" cy="22719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LH Pre-selection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&gt;= 1 medium </a:t>
                      </a:r>
                      <a:r>
                        <a:rPr lang="en-US" altLang="zh-CN" sz="12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2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62436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1 base lepton, 1 signal lepton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16260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MET ≥ 200 GeV; pass MET trigger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Opposite-sign lepton-hadronic tau pair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9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72F543-94E4-F9B5-3461-51FDD16A7561}"/>
              </a:ext>
            </a:extLst>
          </p:cNvPr>
          <p:cNvSpPr txBox="1"/>
          <p:nvPr/>
        </p:nvSpPr>
        <p:spPr>
          <a:xfrm>
            <a:off x="-62228" y="868055"/>
            <a:ext cx="58022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/>
              <a:t>Preselection for HH and LH channel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/>
              <a:t>BDT method for signal region optimization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N" sz="2400" dirty="0"/>
              <a:t>Figure of merit: combined Zn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N" sz="2400" dirty="0"/>
              <a:t>30% flat systemic </a:t>
            </a:r>
            <a:r>
              <a:rPr lang="en-US" sz="2400" dirty="0">
                <a:cs typeface="GillSans" panose="020B0502020104020203" pitchFamily="34" charset="-79"/>
              </a:rPr>
              <a:t>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GillSans" panose="020B0502020104020203" pitchFamily="34" charset="-79"/>
              </a:rPr>
              <a:t>5-fold Cross-Validation</a:t>
            </a:r>
            <a:endParaRPr lang="en-CN" sz="2400" dirty="0"/>
          </a:p>
        </p:txBody>
      </p:sp>
      <p:pic>
        <p:nvPicPr>
          <p:cNvPr id="10" name="Picture 9" descr="A table with text on it&#10;&#10;Description automatically generated">
            <a:extLst>
              <a:ext uri="{FF2B5EF4-FFF2-40B4-BE49-F238E27FC236}">
                <a16:creationId xmlns:a16="http://schemas.microsoft.com/office/drawing/2014/main" id="{D6E867AC-0351-9B01-86E9-22222752E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46" y="3484528"/>
            <a:ext cx="10642488" cy="28229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A7F36A-0944-92A9-9D8B-6F0DC230881C}"/>
              </a:ext>
            </a:extLst>
          </p:cNvPr>
          <p:cNvSpPr/>
          <p:nvPr/>
        </p:nvSpPr>
        <p:spPr>
          <a:xfrm>
            <a:off x="1411445" y="4040013"/>
            <a:ext cx="8657111" cy="356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47732-756C-5671-9217-F027BF3201E8}"/>
              </a:ext>
            </a:extLst>
          </p:cNvPr>
          <p:cNvSpPr txBox="1"/>
          <p:nvPr/>
        </p:nvSpPr>
        <p:spPr>
          <a:xfrm>
            <a:off x="3581146" y="3996163"/>
            <a:ext cx="4513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/>
              <a:t>Best performance for HH and LH channel</a:t>
            </a:r>
          </a:p>
        </p:txBody>
      </p:sp>
    </p:spTree>
    <p:extLst>
      <p:ext uri="{BB962C8B-B14F-4D97-AF65-F5344CB8AC3E}">
        <p14:creationId xmlns:p14="http://schemas.microsoft.com/office/powerpoint/2010/main" val="1647664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1E659-EAF6-E036-D546-2CA36613F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A1872-7FA6-21D2-1FC0-C2F77800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A179-1C51-F892-3800-8CFB5D99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32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02CAE36-571E-9146-4D1C-278E594D61E3}"/>
              </a:ext>
            </a:extLst>
          </p:cNvPr>
          <p:cNvSpPr txBox="1"/>
          <p:nvPr/>
        </p:nvSpPr>
        <p:spPr>
          <a:xfrm>
            <a:off x="769460" y="50906"/>
            <a:ext cx="7870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definition(HH)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4" descr="HHzn">
            <a:extLst>
              <a:ext uri="{FF2B5EF4-FFF2-40B4-BE49-F238E27FC236}">
                <a16:creationId xmlns:a16="http://schemas.microsoft.com/office/drawing/2014/main" id="{73C78178-5FD5-5E8C-414C-53B43D2B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83" y="1342398"/>
            <a:ext cx="3186805" cy="2470322"/>
          </a:xfrm>
          <a:prstGeom prst="rect">
            <a:avLst/>
          </a:prstGeom>
        </p:spPr>
      </p:pic>
      <p:pic>
        <p:nvPicPr>
          <p:cNvPr id="8" name="图片 9" descr="hhSR">
            <a:extLst>
              <a:ext uri="{FF2B5EF4-FFF2-40B4-BE49-F238E27FC236}">
                <a16:creationId xmlns:a16="http://schemas.microsoft.com/office/drawing/2014/main" id="{C6D58264-EC03-E81F-38EF-40F3FA733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501" y="1339148"/>
            <a:ext cx="3075072" cy="2383803"/>
          </a:xfrm>
          <a:prstGeom prst="rect">
            <a:avLst/>
          </a:prstGeom>
        </p:spPr>
      </p:pic>
      <p:pic>
        <p:nvPicPr>
          <p:cNvPr id="9" name="图片 6">
            <a:extLst>
              <a:ext uri="{FF2B5EF4-FFF2-40B4-BE49-F238E27FC236}">
                <a16:creationId xmlns:a16="http://schemas.microsoft.com/office/drawing/2014/main" id="{160D9B98-66BC-2533-4E8C-508E1D61F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139" y="3829809"/>
            <a:ext cx="4596130" cy="2369185"/>
          </a:xfrm>
          <a:prstGeom prst="rect">
            <a:avLst/>
          </a:prstGeom>
        </p:spPr>
      </p:pic>
      <p:pic>
        <p:nvPicPr>
          <p:cNvPr id="10" name="图片 7">
            <a:extLst>
              <a:ext uri="{FF2B5EF4-FFF2-40B4-BE49-F238E27FC236}">
                <a16:creationId xmlns:a16="http://schemas.microsoft.com/office/drawing/2014/main" id="{B21403DD-657A-0CFB-E741-62CFED651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9" y="2478743"/>
            <a:ext cx="4929712" cy="3697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C23D4-9B22-DA9D-EA0F-7117DCA7B433}"/>
              </a:ext>
            </a:extLst>
          </p:cNvPr>
          <p:cNvSpPr txBox="1"/>
          <p:nvPr/>
        </p:nvSpPr>
        <p:spPr>
          <a:xfrm>
            <a:off x="32529" y="245906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ensitivity map</a:t>
            </a:r>
          </a:p>
        </p:txBody>
      </p:sp>
      <p:cxnSp>
        <p:nvCxnSpPr>
          <p:cNvPr id="12" name="直线连接符 12">
            <a:extLst>
              <a:ext uri="{FF2B5EF4-FFF2-40B4-BE49-F238E27FC236}">
                <a16:creationId xmlns:a16="http://schemas.microsoft.com/office/drawing/2014/main" id="{40F63568-666B-3273-B035-3609057756A2}"/>
              </a:ext>
            </a:extLst>
          </p:cNvPr>
          <p:cNvCxnSpPr>
            <a:cxnSpLocks/>
          </p:cNvCxnSpPr>
          <p:nvPr/>
        </p:nvCxnSpPr>
        <p:spPr>
          <a:xfrm flipV="1">
            <a:off x="8117385" y="2218765"/>
            <a:ext cx="0" cy="939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3">
            <a:extLst>
              <a:ext uri="{FF2B5EF4-FFF2-40B4-BE49-F238E27FC236}">
                <a16:creationId xmlns:a16="http://schemas.microsoft.com/office/drawing/2014/main" id="{44CFA260-27E0-DF0C-2820-FDAE7B0B3171}"/>
              </a:ext>
            </a:extLst>
          </p:cNvPr>
          <p:cNvCxnSpPr>
            <a:cxnSpLocks/>
          </p:cNvCxnSpPr>
          <p:nvPr/>
        </p:nvCxnSpPr>
        <p:spPr>
          <a:xfrm>
            <a:off x="8115301" y="2218765"/>
            <a:ext cx="135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147D65C-2719-E19E-2ED7-05883A7F1693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344815"/>
              </p:ext>
            </p:extLst>
          </p:nvPr>
        </p:nvGraphicFramePr>
        <p:xfrm>
          <a:off x="116387" y="1174750"/>
          <a:ext cx="3824921" cy="87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824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0.9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F31A639-95E1-8060-FDBE-66E0DCEF8530}"/>
              </a:ext>
            </a:extLst>
          </p:cNvPr>
          <p:cNvSpPr txBox="1"/>
          <p:nvPr/>
        </p:nvSpPr>
        <p:spPr>
          <a:xfrm>
            <a:off x="8509000" y="1092200"/>
            <a:ext cx="25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Binned significance:  3.32</a:t>
            </a:r>
          </a:p>
        </p:txBody>
      </p:sp>
    </p:spTree>
    <p:extLst>
      <p:ext uri="{BB962C8B-B14F-4D97-AF65-F5344CB8AC3E}">
        <p14:creationId xmlns:p14="http://schemas.microsoft.com/office/powerpoint/2010/main" val="496016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771C-97C7-846C-397C-5328AC82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2E599-15BE-AF41-E0CB-979872E5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5DA7B-3C85-238A-6DD0-E911EF3E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33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6CAE44A2-A5E1-99DD-EC0D-DC95E72435A5}"/>
              </a:ext>
            </a:extLst>
          </p:cNvPr>
          <p:cNvSpPr txBox="1"/>
          <p:nvPr/>
        </p:nvSpPr>
        <p:spPr>
          <a:xfrm>
            <a:off x="769460" y="50906"/>
            <a:ext cx="781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definition(LH)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4FD5E-DE72-D679-E1C8-BF0367CB1E7A}"/>
              </a:ext>
            </a:extLst>
          </p:cNvPr>
          <p:cNvSpPr txBox="1"/>
          <p:nvPr/>
        </p:nvSpPr>
        <p:spPr>
          <a:xfrm>
            <a:off x="22849" y="2338615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ensitive map</a:t>
            </a:r>
          </a:p>
        </p:txBody>
      </p:sp>
      <p:pic>
        <p:nvPicPr>
          <p:cNvPr id="8" name="图片 11">
            <a:extLst>
              <a:ext uri="{FF2B5EF4-FFF2-40B4-BE49-F238E27FC236}">
                <a16:creationId xmlns:a16="http://schemas.microsoft.com/office/drawing/2014/main" id="{355B5FE9-F74B-4324-E42A-00B7E98D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7" y="2646589"/>
            <a:ext cx="4879340" cy="3660012"/>
          </a:xfrm>
          <a:prstGeom prst="rect">
            <a:avLst/>
          </a:prstGeom>
        </p:spPr>
      </p:pic>
      <p:pic>
        <p:nvPicPr>
          <p:cNvPr id="9" name="图片 10">
            <a:extLst>
              <a:ext uri="{FF2B5EF4-FFF2-40B4-BE49-F238E27FC236}">
                <a16:creationId xmlns:a16="http://schemas.microsoft.com/office/drawing/2014/main" id="{59119236-89B4-0AAD-ECBA-240EC9423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204" y="1258048"/>
            <a:ext cx="3131820" cy="2427605"/>
          </a:xfrm>
          <a:prstGeom prst="rect">
            <a:avLst/>
          </a:prstGeom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2F89B8AD-B4B2-44C1-9469-BBC977F69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479" y="1265460"/>
            <a:ext cx="3268822" cy="2533507"/>
          </a:xfrm>
          <a:prstGeom prst="rect">
            <a:avLst/>
          </a:prstGeom>
        </p:spPr>
      </p:pic>
      <p:pic>
        <p:nvPicPr>
          <p:cNvPr id="11" name="图片 4">
            <a:extLst>
              <a:ext uri="{FF2B5EF4-FFF2-40B4-BE49-F238E27FC236}">
                <a16:creationId xmlns:a16="http://schemas.microsoft.com/office/drawing/2014/main" id="{11B76963-0D03-F17D-71E9-3986A0B6F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563" y="3850041"/>
            <a:ext cx="4943475" cy="2459355"/>
          </a:xfrm>
          <a:prstGeom prst="rect">
            <a:avLst/>
          </a:prstGeom>
        </p:spPr>
      </p:pic>
      <p:cxnSp>
        <p:nvCxnSpPr>
          <p:cNvPr id="12" name="直线连接符 12">
            <a:extLst>
              <a:ext uri="{FF2B5EF4-FFF2-40B4-BE49-F238E27FC236}">
                <a16:creationId xmlns:a16="http://schemas.microsoft.com/office/drawing/2014/main" id="{B8B0AE74-2B71-6763-515E-9EF17EDED09F}"/>
              </a:ext>
            </a:extLst>
          </p:cNvPr>
          <p:cNvCxnSpPr>
            <a:cxnSpLocks/>
          </p:cNvCxnSpPr>
          <p:nvPr/>
        </p:nvCxnSpPr>
        <p:spPr>
          <a:xfrm flipV="1">
            <a:off x="8036701" y="2218765"/>
            <a:ext cx="0" cy="939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3">
            <a:extLst>
              <a:ext uri="{FF2B5EF4-FFF2-40B4-BE49-F238E27FC236}">
                <a16:creationId xmlns:a16="http://schemas.microsoft.com/office/drawing/2014/main" id="{BCFB3E7D-F3BF-7224-99F3-8F6496B78FDB}"/>
              </a:ext>
            </a:extLst>
          </p:cNvPr>
          <p:cNvCxnSpPr>
            <a:cxnSpLocks/>
          </p:cNvCxnSpPr>
          <p:nvPr/>
        </p:nvCxnSpPr>
        <p:spPr>
          <a:xfrm>
            <a:off x="8034617" y="2218765"/>
            <a:ext cx="1625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2B497B0-CDA2-493A-0B2B-55845E7A36D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237076"/>
              </p:ext>
            </p:extLst>
          </p:nvPr>
        </p:nvGraphicFramePr>
        <p:xfrm>
          <a:off x="116387" y="1174750"/>
          <a:ext cx="3824921" cy="87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824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0.9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2333CDA-72A4-A961-FEB9-A020EB3607A8}"/>
              </a:ext>
            </a:extLst>
          </p:cNvPr>
          <p:cNvSpPr txBox="1"/>
          <p:nvPr/>
        </p:nvSpPr>
        <p:spPr>
          <a:xfrm>
            <a:off x="8509000" y="1092200"/>
            <a:ext cx="25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Binned significance:  5.36</a:t>
            </a:r>
          </a:p>
        </p:txBody>
      </p:sp>
    </p:spTree>
    <p:extLst>
      <p:ext uri="{BB962C8B-B14F-4D97-AF65-F5344CB8AC3E}">
        <p14:creationId xmlns:p14="http://schemas.microsoft.com/office/powerpoint/2010/main" val="1629903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D71B4-E599-F987-5B8B-7FECDB90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03F02-B874-8E57-3DD8-47E927DE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7E4E4-A72B-39B4-D2C1-7DD28776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34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B406BBFA-7F8B-665C-6FA5-ED9B53FDEB7A}"/>
              </a:ext>
            </a:extLst>
          </p:cNvPr>
          <p:cNvSpPr txBox="1"/>
          <p:nvPr/>
        </p:nvSpPr>
        <p:spPr>
          <a:xfrm>
            <a:off x="769460" y="50906"/>
            <a:ext cx="7832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background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2" descr="Sig_LH_met_bdt_score">
            <a:extLst>
              <a:ext uri="{FF2B5EF4-FFF2-40B4-BE49-F238E27FC236}">
                <a16:creationId xmlns:a16="http://schemas.microsoft.com/office/drawing/2014/main" id="{713D3384-1809-53E6-5DE0-B9C2F8F3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6" y="3826215"/>
            <a:ext cx="2747010" cy="2129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9B49044E-CE32-FC13-EA1B-9642596DFD0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8137761"/>
                  </p:ext>
                </p:extLst>
              </p:nvPr>
            </p:nvGraphicFramePr>
            <p:xfrm>
              <a:off x="243841" y="830174"/>
              <a:ext cx="11217274" cy="2443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742">
                      <a:extLst>
                        <a:ext uri="{9D8B030D-6E8A-4147-A177-3AD203B41FA5}">
                          <a16:colId xmlns:a16="http://schemas.microsoft.com/office/drawing/2014/main" val="435286772"/>
                        </a:ext>
                      </a:extLst>
                    </a:gridCol>
                    <a:gridCol w="2138523">
                      <a:extLst>
                        <a:ext uri="{9D8B030D-6E8A-4147-A177-3AD203B41FA5}">
                          <a16:colId xmlns:a16="http://schemas.microsoft.com/office/drawing/2014/main" val="2837270519"/>
                        </a:ext>
                      </a:extLst>
                    </a:gridCol>
                    <a:gridCol w="2425284">
                      <a:extLst>
                        <a:ext uri="{9D8B030D-6E8A-4147-A177-3AD203B41FA5}">
                          <a16:colId xmlns:a16="http://schemas.microsoft.com/office/drawing/2014/main" val="3035651853"/>
                        </a:ext>
                      </a:extLst>
                    </a:gridCol>
                    <a:gridCol w="956776">
                      <a:extLst>
                        <a:ext uri="{9D8B030D-6E8A-4147-A177-3AD203B41FA5}">
                          <a16:colId xmlns:a16="http://schemas.microsoft.com/office/drawing/2014/main" val="2068387747"/>
                        </a:ext>
                      </a:extLst>
                    </a:gridCol>
                    <a:gridCol w="1486969">
                      <a:extLst>
                        <a:ext uri="{9D8B030D-6E8A-4147-A177-3AD203B41FA5}">
                          <a16:colId xmlns:a16="http://schemas.microsoft.com/office/drawing/2014/main" val="1017440038"/>
                        </a:ext>
                      </a:extLst>
                    </a:gridCol>
                    <a:gridCol w="926564">
                      <a:extLst>
                        <a:ext uri="{9D8B030D-6E8A-4147-A177-3AD203B41FA5}">
                          <a16:colId xmlns:a16="http://schemas.microsoft.com/office/drawing/2014/main" val="2293900635"/>
                        </a:ext>
                      </a:extLst>
                    </a:gridCol>
                    <a:gridCol w="1289208">
                      <a:extLst>
                        <a:ext uri="{9D8B030D-6E8A-4147-A177-3AD203B41FA5}">
                          <a16:colId xmlns:a16="http://schemas.microsoft.com/office/drawing/2014/main" val="2306058231"/>
                        </a:ext>
                      </a:extLst>
                    </a:gridCol>
                    <a:gridCol w="1289208">
                      <a:extLst>
                        <a:ext uri="{9D8B030D-6E8A-4147-A177-3AD203B41FA5}">
                          <a16:colId xmlns:a16="http://schemas.microsoft.com/office/drawing/2014/main" val="9185934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dirty="0"/>
                            <a:t>Region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dirty="0"/>
                            <a:t>Selections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just"/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b="1" dirty="0"/>
                            <a:t>Total </a:t>
                          </a:r>
                          <a:r>
                            <a:rPr lang="en" sz="1400" b="1" dirty="0" err="1"/>
                            <a:t>Bkg</a:t>
                          </a:r>
                          <a:endParaRPr lang="en" sz="1400" dirty="0"/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b="1" dirty="0"/>
                            <a:t>Dominant </a:t>
                          </a:r>
                          <a:r>
                            <a:rPr lang="en" sz="1400" b="1" dirty="0" err="1"/>
                            <a:t>Bkg</a:t>
                          </a:r>
                          <a:endParaRPr lang="en" sz="1400" dirty="0"/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b="1" dirty="0"/>
                            <a:t>Purity</a:t>
                          </a:r>
                          <a:endParaRPr lang="en" sz="1400" dirty="0"/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dirty="0"/>
                            <a:t>Data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dirty="0"/>
                            <a:t>Data/</a:t>
                          </a:r>
                          <a:r>
                            <a:rPr lang="en" sz="1400" dirty="0" err="1"/>
                            <a:t>Bkg</a:t>
                          </a:r>
                          <a:endParaRPr lang="en" sz="1400" dirty="0"/>
                        </a:p>
                      </a:txBody>
                      <a:tcPr marL="52672" marR="52672" marT="26336" marB="26336" anchor="ctr"/>
                    </a:tc>
                    <a:extLst>
                      <a:ext uri="{0D108BD9-81ED-4DB2-BD59-A6C34878D82A}">
                        <a16:rowId xmlns:a16="http://schemas.microsoft.com/office/drawing/2014/main" val="372068885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Top CR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Pre-selection</a:t>
                          </a:r>
                          <a:b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1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bTag</a:t>
                          </a:r>
                          <a:endParaRPr lang="zh-CN" altLang="en-US" sz="1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𝑻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𝒍𝒆𝒑</m:t>
                                    </m:r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𝑴𝑬𝑻</m:t>
                                    </m:r>
                                  </m:e>
                                </m:d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&gt;</m:t>
                                </m:r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𝟐𝟎𝟎</m:t>
                                </m:r>
                              </m:oMath>
                            </m:oMathPara>
                          </a14:m>
                          <a:endParaRPr lang="zh-CN" altLang="en-US" sz="1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</a:rPr>
                            <a:t>8367+-34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8043+-34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0.96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7404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0.89</a:t>
                          </a:r>
                        </a:p>
                      </a:txBody>
                      <a:tcPr marL="52672" marR="52672" marT="26336" marB="26336" anchor="ctr"/>
                    </a:tc>
                    <a:extLst>
                      <a:ext uri="{0D108BD9-81ED-4DB2-BD59-A6C34878D82A}">
                        <a16:rowId xmlns:a16="http://schemas.microsoft.com/office/drawing/2014/main" val="247049438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Z CR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Pre-selection</a:t>
                          </a:r>
                          <a:b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𝟒𝟎</m:t>
                                </m:r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𝝉𝝉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𝒓𝒆𝒄𝒐</m:t>
                                    </m:r>
                                  </m:sup>
                                </m:sSubSup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𝟏𝟎𝟎</m:t>
                                </m:r>
                              </m:oMath>
                            </m:oMathPara>
                          </a14:m>
                          <a:endParaRPr lang="zh-CN" altLang="en-US" sz="1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BDT score &lt; -0.8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1615+-16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1272+-15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0.79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1611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</a:t>
                          </a:r>
                        </a:p>
                      </a:txBody>
                      <a:tcPr marL="52672" marR="52672" marT="26336" marB="26336" anchor="ctr"/>
                    </a:tc>
                    <a:extLst>
                      <a:ext uri="{0D108BD9-81ED-4DB2-BD59-A6C34878D82A}">
                        <a16:rowId xmlns:a16="http://schemas.microsoft.com/office/drawing/2014/main" val="1114105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Top VR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Pre-selection</a:t>
                          </a:r>
                          <a:b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1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bTag</a:t>
                          </a:r>
                          <a:endParaRPr lang="zh-CN" altLang="en-US" sz="1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𝟏𝟐𝟎</m:t>
                                </m:r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𝑻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𝒍𝒆𝒑</m:t>
                                    </m:r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𝑴𝑬𝑻</m:t>
                                    </m:r>
                                  </m:e>
                                </m:d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𝟐𝟎𝟎</m:t>
                                </m:r>
                              </m:oMath>
                            </m:oMathPara>
                          </a14:m>
                          <a:endParaRPr lang="en-US" altLang="zh-CN" sz="1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5674+-35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5345+-34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0.94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5141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0.90</a:t>
                          </a:r>
                        </a:p>
                      </a:txBody>
                      <a:tcPr marL="52672" marR="52672" marT="26336" marB="26336" anchor="ctr"/>
                    </a:tc>
                    <a:extLst>
                      <a:ext uri="{0D108BD9-81ED-4DB2-BD59-A6C34878D82A}">
                        <a16:rowId xmlns:a16="http://schemas.microsoft.com/office/drawing/2014/main" val="321978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Z VR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Pre-selection</a:t>
                          </a:r>
                          <a:b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𝟒𝟎</m:t>
                                </m:r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sSubSup>
                                  <m:sSubSupPr>
                                    <m:ctrlP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𝝉𝝉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𝒓𝒆𝒄𝒐</m:t>
                                    </m:r>
                                  </m:sup>
                                </m:sSubSup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&lt;</m:t>
                                </m:r>
                                <m:r>
                                  <a:rPr lang="en-US" altLang="zh-CN" sz="1400" b="1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𝟏𝟎𝟎</m:t>
                                </m:r>
                              </m:oMath>
                            </m:oMathPara>
                          </a14:m>
                          <a:endParaRPr lang="zh-CN" altLang="en-US" sz="1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-0.8 &lt; BDT score &lt; 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623+-12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472+-10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811785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9B49044E-CE32-FC13-EA1B-9642596DFD0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8137761"/>
                  </p:ext>
                </p:extLst>
              </p:nvPr>
            </p:nvGraphicFramePr>
            <p:xfrm>
              <a:off x="243841" y="830174"/>
              <a:ext cx="11217274" cy="2443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4742">
                      <a:extLst>
                        <a:ext uri="{9D8B030D-6E8A-4147-A177-3AD203B41FA5}">
                          <a16:colId xmlns:a16="http://schemas.microsoft.com/office/drawing/2014/main" val="435286772"/>
                        </a:ext>
                      </a:extLst>
                    </a:gridCol>
                    <a:gridCol w="2138523">
                      <a:extLst>
                        <a:ext uri="{9D8B030D-6E8A-4147-A177-3AD203B41FA5}">
                          <a16:colId xmlns:a16="http://schemas.microsoft.com/office/drawing/2014/main" val="2837270519"/>
                        </a:ext>
                      </a:extLst>
                    </a:gridCol>
                    <a:gridCol w="2425284">
                      <a:extLst>
                        <a:ext uri="{9D8B030D-6E8A-4147-A177-3AD203B41FA5}">
                          <a16:colId xmlns:a16="http://schemas.microsoft.com/office/drawing/2014/main" val="3035651853"/>
                        </a:ext>
                      </a:extLst>
                    </a:gridCol>
                    <a:gridCol w="956776">
                      <a:extLst>
                        <a:ext uri="{9D8B030D-6E8A-4147-A177-3AD203B41FA5}">
                          <a16:colId xmlns:a16="http://schemas.microsoft.com/office/drawing/2014/main" val="2068387747"/>
                        </a:ext>
                      </a:extLst>
                    </a:gridCol>
                    <a:gridCol w="1486969">
                      <a:extLst>
                        <a:ext uri="{9D8B030D-6E8A-4147-A177-3AD203B41FA5}">
                          <a16:colId xmlns:a16="http://schemas.microsoft.com/office/drawing/2014/main" val="1017440038"/>
                        </a:ext>
                      </a:extLst>
                    </a:gridCol>
                    <a:gridCol w="926564">
                      <a:extLst>
                        <a:ext uri="{9D8B030D-6E8A-4147-A177-3AD203B41FA5}">
                          <a16:colId xmlns:a16="http://schemas.microsoft.com/office/drawing/2014/main" val="2293900635"/>
                        </a:ext>
                      </a:extLst>
                    </a:gridCol>
                    <a:gridCol w="1289208">
                      <a:extLst>
                        <a:ext uri="{9D8B030D-6E8A-4147-A177-3AD203B41FA5}">
                          <a16:colId xmlns:a16="http://schemas.microsoft.com/office/drawing/2014/main" val="2306058231"/>
                        </a:ext>
                      </a:extLst>
                    </a:gridCol>
                    <a:gridCol w="1289208">
                      <a:extLst>
                        <a:ext uri="{9D8B030D-6E8A-4147-A177-3AD203B41FA5}">
                          <a16:colId xmlns:a16="http://schemas.microsoft.com/office/drawing/2014/main" val="9185934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dirty="0"/>
                            <a:t>Region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dirty="0"/>
                            <a:t>Selections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just"/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b="1" dirty="0"/>
                            <a:t>Total </a:t>
                          </a:r>
                          <a:r>
                            <a:rPr lang="en" sz="1400" b="1" dirty="0" err="1"/>
                            <a:t>Bkg</a:t>
                          </a:r>
                          <a:endParaRPr lang="en" sz="1400" dirty="0"/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b="1" dirty="0"/>
                            <a:t>Dominant </a:t>
                          </a:r>
                          <a:r>
                            <a:rPr lang="en" sz="1400" b="1" dirty="0" err="1"/>
                            <a:t>Bkg</a:t>
                          </a:r>
                          <a:endParaRPr lang="en" sz="1400" dirty="0"/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b="1" dirty="0"/>
                            <a:t>Purity</a:t>
                          </a:r>
                          <a:endParaRPr lang="en" sz="1400" dirty="0"/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dirty="0"/>
                            <a:t>Data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" sz="1400" dirty="0"/>
                            <a:t>Data/</a:t>
                          </a:r>
                          <a:r>
                            <a:rPr lang="en" sz="1400" dirty="0" err="1"/>
                            <a:t>Bkg</a:t>
                          </a:r>
                          <a:endParaRPr lang="en" sz="1400" dirty="0"/>
                        </a:p>
                      </a:txBody>
                      <a:tcPr marL="52672" marR="52672" marT="26336" marB="26336" anchor="ctr"/>
                    </a:tc>
                    <a:extLst>
                      <a:ext uri="{0D108BD9-81ED-4DB2-BD59-A6C34878D82A}">
                        <a16:rowId xmlns:a16="http://schemas.microsoft.com/office/drawing/2014/main" val="372068885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Top CR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Pre-selection</a:t>
                          </a:r>
                          <a:b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1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bTag</a:t>
                          </a:r>
                          <a:endParaRPr lang="zh-CN" altLang="en-US" sz="1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117801" t="-73171" r="-246597" b="-3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</a:rPr>
                            <a:t>8367+-34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8043+-34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0.96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7404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0.89</a:t>
                          </a:r>
                        </a:p>
                      </a:txBody>
                      <a:tcPr marL="52672" marR="52672" marT="26336" marB="26336" anchor="ctr"/>
                    </a:tc>
                    <a:extLst>
                      <a:ext uri="{0D108BD9-81ED-4DB2-BD59-A6C34878D82A}">
                        <a16:rowId xmlns:a16="http://schemas.microsoft.com/office/drawing/2014/main" val="247049438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Z CR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33929" t="-173171" r="-394048" b="-2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BDT score &lt; -0.8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1615+-16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1272+-15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0.79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1611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</a:t>
                          </a:r>
                        </a:p>
                      </a:txBody>
                      <a:tcPr marL="52672" marR="52672" marT="26336" marB="26336" anchor="ctr"/>
                    </a:tc>
                    <a:extLst>
                      <a:ext uri="{0D108BD9-81ED-4DB2-BD59-A6C34878D82A}">
                        <a16:rowId xmlns:a16="http://schemas.microsoft.com/office/drawing/2014/main" val="11141057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Top VR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Pre-selection</a:t>
                          </a:r>
                          <a:b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1" kern="12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bTag</a:t>
                          </a:r>
                          <a:endParaRPr lang="zh-CN" altLang="en-US" sz="1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117801" t="-273171" r="-246597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5674+-35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</a:rPr>
                            <a:t>5345+-34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0.94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5141</a:t>
                          </a:r>
                        </a:p>
                      </a:txBody>
                      <a:tcPr marL="52672" marR="52672" marT="26336" marB="26336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0.90</a:t>
                          </a:r>
                        </a:p>
                      </a:txBody>
                      <a:tcPr marL="52672" marR="52672" marT="26336" marB="26336" anchor="ctr"/>
                    </a:tc>
                    <a:extLst>
                      <a:ext uri="{0D108BD9-81ED-4DB2-BD59-A6C34878D82A}">
                        <a16:rowId xmlns:a16="http://schemas.microsoft.com/office/drawing/2014/main" val="32197807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Z VR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33929" t="-373171" r="-394048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-0.8 &lt; BDT score &lt; 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623+-12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472+-10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8117858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图片 7" descr="Sig_LH_met_fb_mtx_lep">
            <a:extLst>
              <a:ext uri="{FF2B5EF4-FFF2-40B4-BE49-F238E27FC236}">
                <a16:creationId xmlns:a16="http://schemas.microsoft.com/office/drawing/2014/main" id="{B5130674-53D3-9156-9208-FBAA234E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112" y="3826215"/>
            <a:ext cx="2929890" cy="2271395"/>
          </a:xfrm>
          <a:prstGeom prst="rect">
            <a:avLst/>
          </a:prstGeom>
        </p:spPr>
      </p:pic>
      <p:cxnSp>
        <p:nvCxnSpPr>
          <p:cNvPr id="15" name="直线连接符 12">
            <a:extLst>
              <a:ext uri="{FF2B5EF4-FFF2-40B4-BE49-F238E27FC236}">
                <a16:creationId xmlns:a16="http://schemas.microsoft.com/office/drawing/2014/main" id="{CB1DEF44-7D32-C809-E1FD-88F59B843D80}"/>
              </a:ext>
            </a:extLst>
          </p:cNvPr>
          <p:cNvCxnSpPr>
            <a:cxnSpLocks/>
          </p:cNvCxnSpPr>
          <p:nvPr/>
        </p:nvCxnSpPr>
        <p:spPr>
          <a:xfrm flipV="1">
            <a:off x="894411" y="4482993"/>
            <a:ext cx="0" cy="939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3">
            <a:extLst>
              <a:ext uri="{FF2B5EF4-FFF2-40B4-BE49-F238E27FC236}">
                <a16:creationId xmlns:a16="http://schemas.microsoft.com/office/drawing/2014/main" id="{A24C95E5-B8C7-BC15-6102-473E270E7C7F}"/>
              </a:ext>
            </a:extLst>
          </p:cNvPr>
          <p:cNvCxnSpPr>
            <a:cxnSpLocks/>
          </p:cNvCxnSpPr>
          <p:nvPr/>
        </p:nvCxnSpPr>
        <p:spPr>
          <a:xfrm flipH="1">
            <a:off x="627270" y="4482993"/>
            <a:ext cx="2650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95D5D9-BB2D-3D33-1F51-1717766E85DA}"/>
              </a:ext>
            </a:extLst>
          </p:cNvPr>
          <p:cNvSpPr txBox="1"/>
          <p:nvPr/>
        </p:nvSpPr>
        <p:spPr>
          <a:xfrm>
            <a:off x="2040674" y="4482993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Z+jets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03D2E-3F84-CB1C-E642-6DEE9C15483D}"/>
              </a:ext>
            </a:extLst>
          </p:cNvPr>
          <p:cNvSpPr txBox="1"/>
          <p:nvPr/>
        </p:nvSpPr>
        <p:spPr>
          <a:xfrm>
            <a:off x="543232" y="469150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</a:t>
            </a:r>
          </a:p>
        </p:txBody>
      </p:sp>
      <p:cxnSp>
        <p:nvCxnSpPr>
          <p:cNvPr id="23" name="直线连接符 12">
            <a:extLst>
              <a:ext uri="{FF2B5EF4-FFF2-40B4-BE49-F238E27FC236}">
                <a16:creationId xmlns:a16="http://schemas.microsoft.com/office/drawing/2014/main" id="{00B9A78B-3762-AF4E-3F9F-B5F7FF61884A}"/>
              </a:ext>
            </a:extLst>
          </p:cNvPr>
          <p:cNvCxnSpPr>
            <a:cxnSpLocks/>
          </p:cNvCxnSpPr>
          <p:nvPr/>
        </p:nvCxnSpPr>
        <p:spPr>
          <a:xfrm flipV="1">
            <a:off x="2786955" y="4474408"/>
            <a:ext cx="0" cy="939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CA872D-827C-4AE5-FE93-0DFC19F9C29B}"/>
              </a:ext>
            </a:extLst>
          </p:cNvPr>
          <p:cNvSpPr txBox="1"/>
          <p:nvPr/>
        </p:nvSpPr>
        <p:spPr>
          <a:xfrm>
            <a:off x="1544693" y="46915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cxnSp>
        <p:nvCxnSpPr>
          <p:cNvPr id="25" name="直线连接符 12">
            <a:extLst>
              <a:ext uri="{FF2B5EF4-FFF2-40B4-BE49-F238E27FC236}">
                <a16:creationId xmlns:a16="http://schemas.microsoft.com/office/drawing/2014/main" id="{C6D2B00B-9005-9BA5-80C7-88EAFF55C598}"/>
              </a:ext>
            </a:extLst>
          </p:cNvPr>
          <p:cNvCxnSpPr>
            <a:cxnSpLocks/>
          </p:cNvCxnSpPr>
          <p:nvPr/>
        </p:nvCxnSpPr>
        <p:spPr>
          <a:xfrm flipV="1">
            <a:off x="4794194" y="4569140"/>
            <a:ext cx="0" cy="9398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13">
            <a:extLst>
              <a:ext uri="{FF2B5EF4-FFF2-40B4-BE49-F238E27FC236}">
                <a16:creationId xmlns:a16="http://schemas.microsoft.com/office/drawing/2014/main" id="{ED85D8B1-0C0A-6709-2B4A-4B8AC2A211EB}"/>
              </a:ext>
            </a:extLst>
          </p:cNvPr>
          <p:cNvCxnSpPr>
            <a:cxnSpLocks/>
          </p:cNvCxnSpPr>
          <p:nvPr/>
        </p:nvCxnSpPr>
        <p:spPr>
          <a:xfrm flipH="1">
            <a:off x="4527053" y="4569140"/>
            <a:ext cx="2650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F41455-8A94-DAAF-2E3A-FF4D6E972173}"/>
              </a:ext>
            </a:extLst>
          </p:cNvPr>
          <p:cNvSpPr txBox="1"/>
          <p:nvPr/>
        </p:nvSpPr>
        <p:spPr>
          <a:xfrm>
            <a:off x="4038600" y="477724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bg1"/>
                </a:solidFill>
              </a:rPr>
              <a:t>CR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5375EC-CF17-6F18-F610-114B9CFF6371}"/>
              </a:ext>
            </a:extLst>
          </p:cNvPr>
          <p:cNvSpPr txBox="1"/>
          <p:nvPr/>
        </p:nvSpPr>
        <p:spPr>
          <a:xfrm>
            <a:off x="5252525" y="476823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EAA7BD-E821-6127-3C89-0563B4744113}"/>
              </a:ext>
            </a:extLst>
          </p:cNvPr>
          <p:cNvSpPr/>
          <p:nvPr/>
        </p:nvSpPr>
        <p:spPr>
          <a:xfrm>
            <a:off x="7885335" y="336115"/>
            <a:ext cx="787828" cy="309288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8AE636-D2D4-BD0C-3BE6-55AA8FE9C1BF}"/>
              </a:ext>
            </a:extLst>
          </p:cNvPr>
          <p:cNvSpPr/>
          <p:nvPr/>
        </p:nvSpPr>
        <p:spPr>
          <a:xfrm>
            <a:off x="10031660" y="336114"/>
            <a:ext cx="787828" cy="309288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B7B1-FA06-6DE1-8702-9EB7516C1CC7}"/>
              </a:ext>
            </a:extLst>
          </p:cNvPr>
          <p:cNvSpPr txBox="1"/>
          <p:nvPr/>
        </p:nvSpPr>
        <p:spPr>
          <a:xfrm>
            <a:off x="5028213" y="4442781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436595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73193-C787-F6E9-4AEE-ED8E64FA4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0E71C-CC3C-7EFB-7DCF-490489C9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183E3-97FE-8500-CFE1-813E1247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35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8FCAD71A-BF68-E95C-DA04-511F0473C228}"/>
              </a:ext>
            </a:extLst>
          </p:cNvPr>
          <p:cNvSpPr txBox="1"/>
          <p:nvPr/>
        </p:nvSpPr>
        <p:spPr>
          <a:xfrm>
            <a:off x="769460" y="50906"/>
            <a:ext cx="743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optimization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CD019-4591-D62A-AE45-04B9AFD5717E}"/>
              </a:ext>
            </a:extLst>
          </p:cNvPr>
          <p:cNvSpPr txBox="1"/>
          <p:nvPr/>
        </p:nvSpPr>
        <p:spPr>
          <a:xfrm>
            <a:off x="41780" y="1130300"/>
            <a:ext cx="57445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Preselection for HH and LH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BDT method for signal region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/>
              <a:t>Figure of merit: AUC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GillSans" panose="020B0502020104020203" pitchFamily="34" charset="-79"/>
              </a:rPr>
              <a:t>5-fold Cross-Validation</a:t>
            </a:r>
            <a:endParaRPr lang="en-CN" sz="2400" dirty="0"/>
          </a:p>
        </p:txBody>
      </p:sp>
      <p:pic>
        <p:nvPicPr>
          <p:cNvPr id="8" name="Picture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2C6F964-4C3E-4214-A436-29F34887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900" y="4319824"/>
            <a:ext cx="5056996" cy="1796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C021DA-0A0E-F448-5EFE-3CB96352D5CA}"/>
              </a:ext>
            </a:extLst>
          </p:cNvPr>
          <p:cNvSpPr txBox="1"/>
          <p:nvPr/>
        </p:nvSpPr>
        <p:spPr>
          <a:xfrm>
            <a:off x="5893620" y="4029439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Grid Search for the best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13EDD-050E-C0C1-C1E4-753A8D0DE976}"/>
              </a:ext>
            </a:extLst>
          </p:cNvPr>
          <p:cNvSpPr txBox="1"/>
          <p:nvPr/>
        </p:nvSpPr>
        <p:spPr>
          <a:xfrm>
            <a:off x="301660" y="3431110"/>
            <a:ext cx="465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Penalty function to balance the AUC and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8ADAB1-D77E-3F32-10D2-1D01F5757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49" y="4357675"/>
            <a:ext cx="3790527" cy="369333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F3A953E-DD83-856F-5F59-77EB1BA67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60" y="3800442"/>
            <a:ext cx="3868316" cy="519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A692C627-4B23-19A7-6A91-CB47408DDDB2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3309038209"/>
                  </p:ext>
                </p:extLst>
              </p:nvPr>
            </p:nvGraphicFramePr>
            <p:xfrm>
              <a:off x="5893620" y="115747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6">
                <a:extLst>
                  <a:ext uri="{FF2B5EF4-FFF2-40B4-BE49-F238E27FC236}">
                    <a16:creationId xmlns:a16="http://schemas.microsoft.com/office/drawing/2014/main" id="{A692C627-4B23-19A7-6A91-CB47408DDDB2}"/>
                  </a:ext>
                </a:extLst>
              </p:cNvPr>
              <p:cNvGraphicFramePr/>
              <p:nvPr>
                <p:custDataLst>
                  <p:tags r:id="rId8"/>
                </p:custDataLst>
                <p:extLst>
                  <p:ext uri="{D42A27DB-BD31-4B8C-83A1-F6EECF244321}">
                    <p14:modId xmlns:p14="http://schemas.microsoft.com/office/powerpoint/2010/main" val="3309038209"/>
                  </p:ext>
                </p:extLst>
              </p:nvPr>
            </p:nvGraphicFramePr>
            <p:xfrm>
              <a:off x="5893620" y="115747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l="-379" t="-795455" r="-379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5">
                <a:extLst>
                  <a:ext uri="{FF2B5EF4-FFF2-40B4-BE49-F238E27FC236}">
                    <a16:creationId xmlns:a16="http://schemas.microsoft.com/office/drawing/2014/main" id="{9A2FE905-0DDD-39FF-FE8A-8703694F511C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305639439"/>
                  </p:ext>
                </p:extLst>
              </p:nvPr>
            </p:nvGraphicFramePr>
            <p:xfrm>
              <a:off x="8847455" y="115720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5">
                <a:extLst>
                  <a:ext uri="{FF2B5EF4-FFF2-40B4-BE49-F238E27FC236}">
                    <a16:creationId xmlns:a16="http://schemas.microsoft.com/office/drawing/2014/main" id="{9A2FE905-0DDD-39FF-FE8A-8703694F511C}"/>
                  </a:ext>
                </a:extLst>
              </p:cNvPr>
              <p:cNvGraphicFramePr/>
              <p:nvPr>
                <p:custDataLst>
                  <p:tags r:id="rId10"/>
                </p:custDataLst>
                <p:extLst>
                  <p:ext uri="{D42A27DB-BD31-4B8C-83A1-F6EECF244321}">
                    <p14:modId xmlns:p14="http://schemas.microsoft.com/office/powerpoint/2010/main" val="1305639439"/>
                  </p:ext>
                </p:extLst>
              </p:nvPr>
            </p:nvGraphicFramePr>
            <p:xfrm>
              <a:off x="8847455" y="1157201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1"/>
                          <a:stretch>
                            <a:fillRect t="-795455" r="-758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33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6721F4-4371-9CEB-92A9-42753A84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38F83-4754-7CCE-A505-41251F62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15E04-9D87-D724-1D79-0F3C5038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36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EB27871-8CE9-BE81-A400-48928DCA7FE3}"/>
              </a:ext>
            </a:extLst>
          </p:cNvPr>
          <p:cNvSpPr txBox="1"/>
          <p:nvPr/>
        </p:nvSpPr>
        <p:spPr>
          <a:xfrm>
            <a:off x="769460" y="50906"/>
            <a:ext cx="7870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definition(HH)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748113C3-755A-CDD0-1023-B41A124E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41" y="1334063"/>
            <a:ext cx="3378200" cy="2378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03DA31-F48C-B5A9-A6BD-B60D6E7D2FF6}"/>
              </a:ext>
            </a:extLst>
          </p:cNvPr>
          <p:cNvSpPr txBox="1"/>
          <p:nvPr/>
        </p:nvSpPr>
        <p:spPr>
          <a:xfrm>
            <a:off x="-7379" y="1139845"/>
            <a:ext cx="4363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SR definition using BDT score(HH)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Three bins </a:t>
            </a:r>
            <a:br>
              <a:rPr lang="en-CN" dirty="0"/>
            </a:br>
            <a:r>
              <a:rPr lang="en-CN" dirty="0"/>
              <a:t>[0.80, 0.86], [0.86, 0.90], [0.90, 1.00]</a:t>
            </a:r>
          </a:p>
        </p:txBody>
      </p:sp>
      <p:pic>
        <p:nvPicPr>
          <p:cNvPr id="9" name="Picture 8" descr="A table with numbers and a number of objects&#10;&#10;Description automatically generated">
            <a:extLst>
              <a:ext uri="{FF2B5EF4-FFF2-40B4-BE49-F238E27FC236}">
                <a16:creationId xmlns:a16="http://schemas.microsoft.com/office/drawing/2014/main" id="{F41B2FA2-9063-07F9-3BB1-C150C8566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368" y="3790025"/>
            <a:ext cx="5681346" cy="2425832"/>
          </a:xfrm>
          <a:prstGeom prst="rect">
            <a:avLst/>
          </a:prstGeom>
        </p:spPr>
      </p:pic>
      <p:pic>
        <p:nvPicPr>
          <p:cNvPr id="10" name="Picture 9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3CDCD96-9E0C-14FD-FB10-0FB916C2C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041" y="1498058"/>
            <a:ext cx="2860249" cy="20553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C8D83F-3BBC-075C-8E3E-13C863C0604D}"/>
              </a:ext>
            </a:extLst>
          </p:cNvPr>
          <p:cNvSpPr/>
          <p:nvPr/>
        </p:nvSpPr>
        <p:spPr>
          <a:xfrm>
            <a:off x="5796585" y="1819107"/>
            <a:ext cx="1208430" cy="155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C7088896-BCA2-A4AF-DDDB-AC102F1ACC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13" t="8525" r="10072" b="85384"/>
          <a:stretch/>
        </p:blipFill>
        <p:spPr>
          <a:xfrm>
            <a:off x="6645549" y="1822855"/>
            <a:ext cx="491004" cy="1411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B1645E-5CE8-775A-C360-37B70FD3A756}"/>
              </a:ext>
            </a:extLst>
          </p:cNvPr>
          <p:cNvSpPr/>
          <p:nvPr/>
        </p:nvSpPr>
        <p:spPr>
          <a:xfrm>
            <a:off x="8949490" y="1773165"/>
            <a:ext cx="1208430" cy="155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4" name="Picture 13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16096FAA-8352-C439-4C7D-9D746C4AD9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13" t="8525" r="10072" b="85384"/>
          <a:stretch/>
        </p:blipFill>
        <p:spPr>
          <a:xfrm>
            <a:off x="9814057" y="1787124"/>
            <a:ext cx="491004" cy="141133"/>
          </a:xfrm>
          <a:prstGeom prst="rect">
            <a:avLst/>
          </a:prstGeom>
        </p:spPr>
      </p:pic>
      <p:pic>
        <p:nvPicPr>
          <p:cNvPr id="15" name="图片 25">
            <a:extLst>
              <a:ext uri="{FF2B5EF4-FFF2-40B4-BE49-F238E27FC236}">
                <a16:creationId xmlns:a16="http://schemas.microsoft.com/office/drawing/2014/main" id="{AE104B11-FA0F-3D66-3C32-8AE38ED793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5796585" y="1885841"/>
            <a:ext cx="728932" cy="339974"/>
          </a:xfrm>
          <a:prstGeom prst="rect">
            <a:avLst/>
          </a:prstGeom>
        </p:spPr>
      </p:pic>
      <p:pic>
        <p:nvPicPr>
          <p:cNvPr id="16" name="图片 25">
            <a:extLst>
              <a:ext uri="{FF2B5EF4-FFF2-40B4-BE49-F238E27FC236}">
                <a16:creationId xmlns:a16="http://schemas.microsoft.com/office/drawing/2014/main" id="{EC92B9DF-7F09-0557-5CE5-1B7BA3BAD8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8995109" y="1787124"/>
            <a:ext cx="728932" cy="339974"/>
          </a:xfrm>
          <a:prstGeom prst="rect">
            <a:avLst/>
          </a:prstGeom>
        </p:spPr>
      </p:pic>
      <p:graphicFrame>
        <p:nvGraphicFramePr>
          <p:cNvPr id="17" name="表格 13">
            <a:extLst>
              <a:ext uri="{FF2B5EF4-FFF2-40B4-BE49-F238E27FC236}">
                <a16:creationId xmlns:a16="http://schemas.microsoft.com/office/drawing/2014/main" id="{72CBCA36-87BB-2C10-8547-96CD34C9F91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1051937"/>
              </p:ext>
            </p:extLst>
          </p:nvPr>
        </p:nvGraphicFramePr>
        <p:xfrm>
          <a:off x="230592" y="5147074"/>
          <a:ext cx="3344545" cy="8785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0.8</a:t>
                      </a:r>
                    </a:p>
                  </a:txBody>
                  <a:tcPr marL="79496" marR="79496" marT="39748" marB="3974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6">
                <a:extLst>
                  <a:ext uri="{FF2B5EF4-FFF2-40B4-BE49-F238E27FC236}">
                    <a16:creationId xmlns:a16="http://schemas.microsoft.com/office/drawing/2014/main" id="{72EF48B3-0036-D73F-6241-EA6B33480B2B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876547937"/>
                  </p:ext>
                </p:extLst>
              </p:nvPr>
            </p:nvGraphicFramePr>
            <p:xfrm>
              <a:off x="230592" y="2127098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150;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6">
                <a:extLst>
                  <a:ext uri="{FF2B5EF4-FFF2-40B4-BE49-F238E27FC236}">
                    <a16:creationId xmlns:a16="http://schemas.microsoft.com/office/drawing/2014/main" id="{72EF48B3-0036-D73F-6241-EA6B33480B2B}"/>
                  </a:ext>
                </a:extLst>
              </p:cNvPr>
              <p:cNvGraphicFramePr/>
              <p:nvPr>
                <p:custDataLst>
                  <p:tags r:id="rId9"/>
                </p:custDataLst>
                <p:extLst>
                  <p:ext uri="{D42A27DB-BD31-4B8C-83A1-F6EECF244321}">
                    <p14:modId xmlns:p14="http://schemas.microsoft.com/office/powerpoint/2010/main" val="1876547937"/>
                  </p:ext>
                </p:extLst>
              </p:nvPr>
            </p:nvGraphicFramePr>
            <p:xfrm>
              <a:off x="230592" y="2127098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6776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150;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hadronic-hadronic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379" t="-790909" r="-379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62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736DC97-0BCC-851F-ACA9-165BC50D919E}"/>
              </a:ext>
            </a:extLst>
          </p:cNvPr>
          <p:cNvSpPr txBox="1"/>
          <p:nvPr/>
        </p:nvSpPr>
        <p:spPr>
          <a:xfrm>
            <a:off x="9020112" y="86544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Zn 7.56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26177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79AC9-7A19-4946-9A4D-0E6078F7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97D88-ACED-667B-006E-0281526A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3915E-276B-7E38-0C60-EB14D6E5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37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91CEF33-F1B4-1509-A630-DC1ECBC4ACE3}"/>
              </a:ext>
            </a:extLst>
          </p:cNvPr>
          <p:cNvSpPr txBox="1"/>
          <p:nvPr/>
        </p:nvSpPr>
        <p:spPr>
          <a:xfrm>
            <a:off x="769460" y="50906"/>
            <a:ext cx="855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fake estimation validation(HH)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8EFC4D11-9995-0110-5D7E-3F98A4275FC8}"/>
              </a:ext>
            </a:extLst>
          </p:cNvPr>
          <p:cNvSpPr txBox="1"/>
          <p:nvPr/>
        </p:nvSpPr>
        <p:spPr>
          <a:xfrm>
            <a:off x="272838" y="747241"/>
            <a:ext cx="4678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Data-driven fakes in preselection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More data/MC please check in backup</a:t>
            </a:r>
            <a:endParaRPr lang="zh-CN" altLang="en-US" dirty="0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BAD43ADB-5B3B-396C-9866-68811BCB0C37}"/>
              </a:ext>
            </a:extLst>
          </p:cNvPr>
          <p:cNvSpPr txBox="1"/>
          <p:nvPr/>
        </p:nvSpPr>
        <p:spPr>
          <a:xfrm>
            <a:off x="484275" y="1347952"/>
            <a:ext cx="237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Score distribution</a:t>
            </a:r>
            <a:endParaRPr lang="zh-CN" altLang="en-US" b="1" dirty="0"/>
          </a:p>
        </p:txBody>
      </p:sp>
      <p:sp>
        <p:nvSpPr>
          <p:cNvPr id="13" name="文本框 23">
            <a:extLst>
              <a:ext uri="{FF2B5EF4-FFF2-40B4-BE49-F238E27FC236}">
                <a16:creationId xmlns:a16="http://schemas.microsoft.com/office/drawing/2014/main" id="{4E3F8DE0-EBBB-353E-024C-8CB7A9214292}"/>
              </a:ext>
            </a:extLst>
          </p:cNvPr>
          <p:cNvSpPr txBox="1"/>
          <p:nvPr/>
        </p:nvSpPr>
        <p:spPr>
          <a:xfrm>
            <a:off x="6115113" y="1302662"/>
            <a:ext cx="280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Kinematic distribution</a:t>
            </a:r>
            <a:endParaRPr lang="zh-CN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CFEF9-D4CC-27AD-8002-DDE33FA84697}"/>
              </a:ext>
            </a:extLst>
          </p:cNvPr>
          <p:cNvSpPr txBox="1"/>
          <p:nvPr/>
        </p:nvSpPr>
        <p:spPr>
          <a:xfrm>
            <a:off x="2195265" y="1347952"/>
            <a:ext cx="157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(P</a:t>
            </a:r>
            <a:r>
              <a:rPr lang="en-CN" b="1" dirty="0"/>
              <a:t>re-selection)</a:t>
            </a:r>
          </a:p>
        </p:txBody>
      </p:sp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32907FF3-CB3F-96B6-223C-A4B77C883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5" y="1845066"/>
            <a:ext cx="2880000" cy="2061474"/>
          </a:xfrm>
          <a:prstGeom prst="rect">
            <a:avLst/>
          </a:prstGeom>
        </p:spPr>
      </p:pic>
      <p:pic>
        <p:nvPicPr>
          <p:cNvPr id="12" name="Picture 11" descr="A graph of different colors&#10;&#10;Description automatically generated">
            <a:extLst>
              <a:ext uri="{FF2B5EF4-FFF2-40B4-BE49-F238E27FC236}">
                <a16:creationId xmlns:a16="http://schemas.microsoft.com/office/drawing/2014/main" id="{D3C74354-C6CF-54D3-66E1-3A56355A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395" y="1751445"/>
            <a:ext cx="2880000" cy="2063348"/>
          </a:xfrm>
          <a:prstGeom prst="rect">
            <a:avLst/>
          </a:prstGeom>
        </p:spPr>
      </p:pic>
      <p:pic>
        <p:nvPicPr>
          <p:cNvPr id="15" name="Picture 14" descr="A graph of different colors&#10;&#10;Description automatically generated">
            <a:extLst>
              <a:ext uri="{FF2B5EF4-FFF2-40B4-BE49-F238E27FC236}">
                <a16:creationId xmlns:a16="http://schemas.microsoft.com/office/drawing/2014/main" id="{ED596F31-08F3-05F0-ED74-30750A064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395" y="4208990"/>
            <a:ext cx="2883456" cy="2061475"/>
          </a:xfrm>
          <a:prstGeom prst="rect">
            <a:avLst/>
          </a:prstGeom>
        </p:spPr>
      </p:pic>
      <p:pic>
        <p:nvPicPr>
          <p:cNvPr id="17" name="Picture 16" descr="A graph of different colors&#10;&#10;Description automatically generated">
            <a:extLst>
              <a:ext uri="{FF2B5EF4-FFF2-40B4-BE49-F238E27FC236}">
                <a16:creationId xmlns:a16="http://schemas.microsoft.com/office/drawing/2014/main" id="{BAA78872-0927-D614-9271-F4E5D367D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155" y="1751445"/>
            <a:ext cx="2890353" cy="2078797"/>
          </a:xfrm>
          <a:prstGeom prst="rect">
            <a:avLst/>
          </a:prstGeom>
        </p:spPr>
      </p:pic>
      <p:pic>
        <p:nvPicPr>
          <p:cNvPr id="22" name="Picture 21" descr="A graph of different colors&#10;&#10;Description automatically generated">
            <a:extLst>
              <a:ext uri="{FF2B5EF4-FFF2-40B4-BE49-F238E27FC236}">
                <a16:creationId xmlns:a16="http://schemas.microsoft.com/office/drawing/2014/main" id="{78CC630B-3D46-C1D5-04C6-25F6975DE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155" y="4208990"/>
            <a:ext cx="2841494" cy="20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95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1BF9C2-7E94-A9EF-81E0-93ED4EFF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E89D7-0F69-8B29-7E71-AF82B93C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F2405-CD99-085D-F5AE-0971CBBC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38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56B25A5-4820-1533-930D-49E77B7CFEB2}"/>
              </a:ext>
            </a:extLst>
          </p:cNvPr>
          <p:cNvSpPr txBox="1"/>
          <p:nvPr/>
        </p:nvSpPr>
        <p:spPr>
          <a:xfrm>
            <a:off x="769460" y="50906"/>
            <a:ext cx="7883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background estimation(HH)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F0FB2-470A-30BC-644B-31A0766973EC}"/>
              </a:ext>
            </a:extLst>
          </p:cNvPr>
          <p:cNvSpPr txBox="1"/>
          <p:nvPr/>
        </p:nvSpPr>
        <p:spPr>
          <a:xfrm>
            <a:off x="0" y="767070"/>
            <a:ext cx="476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election for control region and validation region</a:t>
            </a:r>
          </a:p>
        </p:txBody>
      </p:sp>
      <p:pic>
        <p:nvPicPr>
          <p:cNvPr id="8" name="Picture 7" descr="A white sheet with black numbers and numbers&#10;&#10;Description automatically generated">
            <a:extLst>
              <a:ext uri="{FF2B5EF4-FFF2-40B4-BE49-F238E27FC236}">
                <a16:creationId xmlns:a16="http://schemas.microsoft.com/office/drawing/2014/main" id="{7F4E26B2-3C3A-5C52-7BA3-C5227195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" y="1039739"/>
            <a:ext cx="6400800" cy="328715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C79FACE-56B8-6CC0-28F3-DFE64136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2" y="4383751"/>
            <a:ext cx="2883977" cy="2072406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478F5F10-B5E0-5B6B-1940-13B60ABF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9" y="4383751"/>
            <a:ext cx="2883977" cy="2072406"/>
          </a:xfrm>
          <a:prstGeom prst="rect">
            <a:avLst/>
          </a:prstGeom>
        </p:spPr>
      </p:pic>
      <p:pic>
        <p:nvPicPr>
          <p:cNvPr id="12" name="Picture 11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F6B9AEF4-A77E-861F-0438-DC6D32E5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490" y="4370752"/>
            <a:ext cx="2808696" cy="2043072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91C4E888-C4DF-F74A-2C33-391CED4CF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256" y="4317237"/>
            <a:ext cx="2808696" cy="2018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7DEA6E-5C27-F6B9-7C79-BC6611C7035D}"/>
              </a:ext>
            </a:extLst>
          </p:cNvPr>
          <p:cNvSpPr txBox="1"/>
          <p:nvPr/>
        </p:nvSpPr>
        <p:spPr>
          <a:xfrm>
            <a:off x="4295106" y="4996394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CR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31F68-3EF5-1714-82E7-91657EAEBD0B}"/>
              </a:ext>
            </a:extLst>
          </p:cNvPr>
          <p:cNvSpPr txBox="1"/>
          <p:nvPr/>
        </p:nvSpPr>
        <p:spPr>
          <a:xfrm>
            <a:off x="4635952" y="501658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VR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2D125-A394-B7B8-2EDD-17790EA0D0A2}"/>
              </a:ext>
            </a:extLst>
          </p:cNvPr>
          <p:cNvSpPr txBox="1"/>
          <p:nvPr/>
        </p:nvSpPr>
        <p:spPr>
          <a:xfrm>
            <a:off x="3857744" y="5028535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VR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B031E-CD25-AFDC-58A0-6DAE9DE7C4DC}"/>
              </a:ext>
            </a:extLst>
          </p:cNvPr>
          <p:cNvSpPr txBox="1"/>
          <p:nvPr/>
        </p:nvSpPr>
        <p:spPr>
          <a:xfrm>
            <a:off x="413521" y="5049508"/>
            <a:ext cx="3369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CR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E8A90B-C53A-245D-81F8-020776D07203}"/>
              </a:ext>
            </a:extLst>
          </p:cNvPr>
          <p:cNvSpPr txBox="1"/>
          <p:nvPr/>
        </p:nvSpPr>
        <p:spPr>
          <a:xfrm>
            <a:off x="1546463" y="5042882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VR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F80B3-592A-B753-71F1-41EADEE73C44}"/>
              </a:ext>
            </a:extLst>
          </p:cNvPr>
          <p:cNvSpPr txBox="1"/>
          <p:nvPr/>
        </p:nvSpPr>
        <p:spPr>
          <a:xfrm>
            <a:off x="8416981" y="50041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208EB-DD34-356A-3D79-3A4F35D7F8A6}"/>
              </a:ext>
            </a:extLst>
          </p:cNvPr>
          <p:cNvSpPr txBox="1"/>
          <p:nvPr/>
        </p:nvSpPr>
        <p:spPr>
          <a:xfrm>
            <a:off x="10959208" y="5033252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100" dirty="0"/>
              <a:t>VR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B220CF-193C-3BDB-18B5-09D72E20115A}"/>
              </a:ext>
            </a:extLst>
          </p:cNvPr>
          <p:cNvSpPr/>
          <p:nvPr/>
        </p:nvSpPr>
        <p:spPr>
          <a:xfrm>
            <a:off x="6600303" y="4671473"/>
            <a:ext cx="779269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3" name="图片 25">
            <a:extLst>
              <a:ext uri="{FF2B5EF4-FFF2-40B4-BE49-F238E27FC236}">
                <a16:creationId xmlns:a16="http://schemas.microsoft.com/office/drawing/2014/main" id="{CE731F0E-76DD-41AD-9EC8-B16B468C97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6574247" y="4697310"/>
            <a:ext cx="728932" cy="3399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180204F-3E6C-007C-2E42-B90DBFCC72A7}"/>
              </a:ext>
            </a:extLst>
          </p:cNvPr>
          <p:cNvSpPr/>
          <p:nvPr/>
        </p:nvSpPr>
        <p:spPr>
          <a:xfrm>
            <a:off x="584142" y="4667007"/>
            <a:ext cx="827708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C6198-8F9A-707C-815A-0E962848C279}"/>
              </a:ext>
            </a:extLst>
          </p:cNvPr>
          <p:cNvSpPr/>
          <p:nvPr/>
        </p:nvSpPr>
        <p:spPr>
          <a:xfrm>
            <a:off x="3801952" y="4656468"/>
            <a:ext cx="827708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074CE2-8A73-3A52-4038-EEA960B5F788}"/>
              </a:ext>
            </a:extLst>
          </p:cNvPr>
          <p:cNvSpPr/>
          <p:nvPr/>
        </p:nvSpPr>
        <p:spPr>
          <a:xfrm>
            <a:off x="3455042" y="4684591"/>
            <a:ext cx="827708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7" name="图片 25">
            <a:extLst>
              <a:ext uri="{FF2B5EF4-FFF2-40B4-BE49-F238E27FC236}">
                <a16:creationId xmlns:a16="http://schemas.microsoft.com/office/drawing/2014/main" id="{B7F401D0-5D16-1C58-AF50-A46F7C26A0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3451424" y="4656420"/>
            <a:ext cx="728932" cy="339974"/>
          </a:xfrm>
          <a:prstGeom prst="rect">
            <a:avLst/>
          </a:prstGeom>
        </p:spPr>
      </p:pic>
      <p:pic>
        <p:nvPicPr>
          <p:cNvPr id="29" name="图片 25">
            <a:extLst>
              <a:ext uri="{FF2B5EF4-FFF2-40B4-BE49-F238E27FC236}">
                <a16:creationId xmlns:a16="http://schemas.microsoft.com/office/drawing/2014/main" id="{BFCB3DEA-7C4C-ECE2-61D1-114DA6EE26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579991" y="4661934"/>
            <a:ext cx="728932" cy="33997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F58FFA6-04EA-D997-4605-CBE651E7AFA6}"/>
              </a:ext>
            </a:extLst>
          </p:cNvPr>
          <p:cNvSpPr/>
          <p:nvPr/>
        </p:nvSpPr>
        <p:spPr>
          <a:xfrm>
            <a:off x="9709785" y="4610152"/>
            <a:ext cx="782955" cy="15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1" name="图片 25">
            <a:extLst>
              <a:ext uri="{FF2B5EF4-FFF2-40B4-BE49-F238E27FC236}">
                <a16:creationId xmlns:a16="http://schemas.microsoft.com/office/drawing/2014/main" id="{90E46485-53B9-1EF1-6BFB-6582B928F7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9688768" y="4571780"/>
            <a:ext cx="728932" cy="339974"/>
          </a:xfrm>
          <a:prstGeom prst="rect">
            <a:avLst/>
          </a:prstGeom>
        </p:spPr>
      </p:pic>
      <p:pic>
        <p:nvPicPr>
          <p:cNvPr id="32" name="Picture 31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92B50C7-7682-A875-ABF5-2379953833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513" t="8525" r="10072" b="85384"/>
          <a:stretch/>
        </p:blipFill>
        <p:spPr>
          <a:xfrm>
            <a:off x="4295561" y="4673870"/>
            <a:ext cx="432964" cy="124450"/>
          </a:xfrm>
          <a:prstGeom prst="rect">
            <a:avLst/>
          </a:prstGeom>
        </p:spPr>
      </p:pic>
      <p:cxnSp>
        <p:nvCxnSpPr>
          <p:cNvPr id="33" name="直线连接符 12">
            <a:extLst>
              <a:ext uri="{FF2B5EF4-FFF2-40B4-BE49-F238E27FC236}">
                <a16:creationId xmlns:a16="http://schemas.microsoft.com/office/drawing/2014/main" id="{558F9035-BC0A-8E3F-829C-C4A72EEE28F1}"/>
              </a:ext>
            </a:extLst>
          </p:cNvPr>
          <p:cNvCxnSpPr>
            <a:cxnSpLocks/>
          </p:cNvCxnSpPr>
          <p:nvPr/>
        </p:nvCxnSpPr>
        <p:spPr>
          <a:xfrm flipV="1">
            <a:off x="4324998" y="5242932"/>
            <a:ext cx="0" cy="6149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连接符 12">
            <a:extLst>
              <a:ext uri="{FF2B5EF4-FFF2-40B4-BE49-F238E27FC236}">
                <a16:creationId xmlns:a16="http://schemas.microsoft.com/office/drawing/2014/main" id="{18CF742B-1410-26A5-D666-AED0BA10273C}"/>
              </a:ext>
            </a:extLst>
          </p:cNvPr>
          <p:cNvCxnSpPr>
            <a:cxnSpLocks/>
          </p:cNvCxnSpPr>
          <p:nvPr/>
        </p:nvCxnSpPr>
        <p:spPr>
          <a:xfrm flipV="1">
            <a:off x="4674774" y="5242932"/>
            <a:ext cx="0" cy="6149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12">
            <a:extLst>
              <a:ext uri="{FF2B5EF4-FFF2-40B4-BE49-F238E27FC236}">
                <a16:creationId xmlns:a16="http://schemas.microsoft.com/office/drawing/2014/main" id="{62D7E538-A854-33FB-E8DE-8FAC7ADA24FC}"/>
              </a:ext>
            </a:extLst>
          </p:cNvPr>
          <p:cNvCxnSpPr>
            <a:cxnSpLocks/>
          </p:cNvCxnSpPr>
          <p:nvPr/>
        </p:nvCxnSpPr>
        <p:spPr>
          <a:xfrm flipV="1">
            <a:off x="3821663" y="5037908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连接符 12">
            <a:extLst>
              <a:ext uri="{FF2B5EF4-FFF2-40B4-BE49-F238E27FC236}">
                <a16:creationId xmlns:a16="http://schemas.microsoft.com/office/drawing/2014/main" id="{08B81FE7-8AE3-084A-72B5-A8ACE41BE074}"/>
              </a:ext>
            </a:extLst>
          </p:cNvPr>
          <p:cNvCxnSpPr>
            <a:cxnSpLocks/>
          </p:cNvCxnSpPr>
          <p:nvPr/>
        </p:nvCxnSpPr>
        <p:spPr>
          <a:xfrm flipV="1">
            <a:off x="4934445" y="5037908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12">
            <a:extLst>
              <a:ext uri="{FF2B5EF4-FFF2-40B4-BE49-F238E27FC236}">
                <a16:creationId xmlns:a16="http://schemas.microsoft.com/office/drawing/2014/main" id="{C761278B-89C0-3E70-9256-BCE5DB5CD88C}"/>
              </a:ext>
            </a:extLst>
          </p:cNvPr>
          <p:cNvCxnSpPr>
            <a:cxnSpLocks/>
          </p:cNvCxnSpPr>
          <p:nvPr/>
        </p:nvCxnSpPr>
        <p:spPr>
          <a:xfrm flipV="1">
            <a:off x="750473" y="5035851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13">
            <a:extLst>
              <a:ext uri="{FF2B5EF4-FFF2-40B4-BE49-F238E27FC236}">
                <a16:creationId xmlns:a16="http://schemas.microsoft.com/office/drawing/2014/main" id="{77CC9CC5-FA61-17D4-8C39-7784A53167D9}"/>
              </a:ext>
            </a:extLst>
          </p:cNvPr>
          <p:cNvCxnSpPr>
            <a:cxnSpLocks/>
          </p:cNvCxnSpPr>
          <p:nvPr/>
        </p:nvCxnSpPr>
        <p:spPr>
          <a:xfrm flipH="1">
            <a:off x="579991" y="5042668"/>
            <a:ext cx="1746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12">
            <a:extLst>
              <a:ext uri="{FF2B5EF4-FFF2-40B4-BE49-F238E27FC236}">
                <a16:creationId xmlns:a16="http://schemas.microsoft.com/office/drawing/2014/main" id="{7BF9276A-290D-6FCC-66DF-5287A668E660}"/>
              </a:ext>
            </a:extLst>
          </p:cNvPr>
          <p:cNvCxnSpPr>
            <a:cxnSpLocks/>
          </p:cNvCxnSpPr>
          <p:nvPr/>
        </p:nvCxnSpPr>
        <p:spPr>
          <a:xfrm flipV="1">
            <a:off x="750473" y="4970273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线箭头连接符 13">
            <a:extLst>
              <a:ext uri="{FF2B5EF4-FFF2-40B4-BE49-F238E27FC236}">
                <a16:creationId xmlns:a16="http://schemas.microsoft.com/office/drawing/2014/main" id="{18B0EC04-2C84-544B-4BF6-CDEF9245182F}"/>
              </a:ext>
            </a:extLst>
          </p:cNvPr>
          <p:cNvCxnSpPr>
            <a:cxnSpLocks/>
          </p:cNvCxnSpPr>
          <p:nvPr/>
        </p:nvCxnSpPr>
        <p:spPr>
          <a:xfrm flipV="1">
            <a:off x="754629" y="4968609"/>
            <a:ext cx="1311212" cy="8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12">
            <a:extLst>
              <a:ext uri="{FF2B5EF4-FFF2-40B4-BE49-F238E27FC236}">
                <a16:creationId xmlns:a16="http://schemas.microsoft.com/office/drawing/2014/main" id="{76CDE15C-498E-FA87-FA01-DCC206206A36}"/>
              </a:ext>
            </a:extLst>
          </p:cNvPr>
          <p:cNvCxnSpPr>
            <a:cxnSpLocks/>
          </p:cNvCxnSpPr>
          <p:nvPr/>
        </p:nvCxnSpPr>
        <p:spPr>
          <a:xfrm flipV="1">
            <a:off x="10692726" y="4939539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13">
            <a:extLst>
              <a:ext uri="{FF2B5EF4-FFF2-40B4-BE49-F238E27FC236}">
                <a16:creationId xmlns:a16="http://schemas.microsoft.com/office/drawing/2014/main" id="{3F182D25-CC63-6A1E-4E38-42C989ADBB54}"/>
              </a:ext>
            </a:extLst>
          </p:cNvPr>
          <p:cNvCxnSpPr>
            <a:cxnSpLocks/>
          </p:cNvCxnSpPr>
          <p:nvPr/>
        </p:nvCxnSpPr>
        <p:spPr>
          <a:xfrm>
            <a:off x="10696882" y="4946356"/>
            <a:ext cx="669029" cy="37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连接符 12">
            <a:extLst>
              <a:ext uri="{FF2B5EF4-FFF2-40B4-BE49-F238E27FC236}">
                <a16:creationId xmlns:a16="http://schemas.microsoft.com/office/drawing/2014/main" id="{6757B61B-D018-4AFB-EEA3-3D904F0C849D}"/>
              </a:ext>
            </a:extLst>
          </p:cNvPr>
          <p:cNvCxnSpPr>
            <a:cxnSpLocks/>
          </p:cNvCxnSpPr>
          <p:nvPr/>
        </p:nvCxnSpPr>
        <p:spPr>
          <a:xfrm flipV="1">
            <a:off x="8362489" y="4992063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13">
            <a:extLst>
              <a:ext uri="{FF2B5EF4-FFF2-40B4-BE49-F238E27FC236}">
                <a16:creationId xmlns:a16="http://schemas.microsoft.com/office/drawing/2014/main" id="{1252F956-3056-CA74-CE06-B2AE245003E6}"/>
              </a:ext>
            </a:extLst>
          </p:cNvPr>
          <p:cNvCxnSpPr>
            <a:cxnSpLocks/>
          </p:cNvCxnSpPr>
          <p:nvPr/>
        </p:nvCxnSpPr>
        <p:spPr>
          <a:xfrm>
            <a:off x="8354022" y="4995896"/>
            <a:ext cx="327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4AA487A-40D7-ED83-E8C9-955399BD4F3D}"/>
              </a:ext>
            </a:extLst>
          </p:cNvPr>
          <p:cNvSpPr txBox="1"/>
          <p:nvPr/>
        </p:nvSpPr>
        <p:spPr>
          <a:xfrm>
            <a:off x="2240479" y="4753135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8CD5AF-378B-1004-E3E0-501E04683B2A}"/>
              </a:ext>
            </a:extLst>
          </p:cNvPr>
          <p:cNvSpPr txBox="1"/>
          <p:nvPr/>
        </p:nvSpPr>
        <p:spPr>
          <a:xfrm>
            <a:off x="4976569" y="4694282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Z+jets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5E73C7-1B1E-07BA-89DF-B40234AB6D16}"/>
              </a:ext>
            </a:extLst>
          </p:cNvPr>
          <p:cNvSpPr txBox="1"/>
          <p:nvPr/>
        </p:nvSpPr>
        <p:spPr>
          <a:xfrm>
            <a:off x="7859414" y="4694282"/>
            <a:ext cx="44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6A50A-98FD-3906-143C-F7357F012C40}"/>
              </a:ext>
            </a:extLst>
          </p:cNvPr>
          <p:cNvSpPr txBox="1"/>
          <p:nvPr/>
        </p:nvSpPr>
        <p:spPr>
          <a:xfrm>
            <a:off x="10222734" y="4631155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Fake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7F8A9-137B-54DE-4ADA-3B0639D0837E}"/>
              </a:ext>
            </a:extLst>
          </p:cNvPr>
          <p:cNvSpPr/>
          <p:nvPr/>
        </p:nvSpPr>
        <p:spPr>
          <a:xfrm>
            <a:off x="2815046" y="2677886"/>
            <a:ext cx="1658983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852595-E082-7022-8C37-41D1FD7C97B6}"/>
              </a:ext>
            </a:extLst>
          </p:cNvPr>
          <p:cNvSpPr txBox="1"/>
          <p:nvPr/>
        </p:nvSpPr>
        <p:spPr>
          <a:xfrm>
            <a:off x="3197418" y="2965825"/>
            <a:ext cx="11352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</a:t>
            </a:r>
            <a:r>
              <a:rPr lang="en-CN" sz="900" dirty="0"/>
              <a:t>rthorgonal with SR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DAF15D-2D74-20CD-A5FD-8A63C74CFFF8}"/>
              </a:ext>
            </a:extLst>
          </p:cNvPr>
          <p:cNvSpPr/>
          <p:nvPr/>
        </p:nvSpPr>
        <p:spPr>
          <a:xfrm>
            <a:off x="1443123" y="3144637"/>
            <a:ext cx="4513218" cy="12362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B43AAA-5004-F049-ADA3-1E7F8406F956}"/>
              </a:ext>
            </a:extLst>
          </p:cNvPr>
          <p:cNvSpPr/>
          <p:nvPr/>
        </p:nvSpPr>
        <p:spPr>
          <a:xfrm>
            <a:off x="5374190" y="2948694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E09B22-F621-21D2-0FC8-3107DAA396BC}"/>
              </a:ext>
            </a:extLst>
          </p:cNvPr>
          <p:cNvSpPr/>
          <p:nvPr/>
        </p:nvSpPr>
        <p:spPr>
          <a:xfrm>
            <a:off x="1811275" y="2821157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BE1D45-FB8E-FE12-D055-37B234CD12CF}"/>
              </a:ext>
            </a:extLst>
          </p:cNvPr>
          <p:cNvSpPr/>
          <p:nvPr/>
        </p:nvSpPr>
        <p:spPr>
          <a:xfrm>
            <a:off x="4674774" y="3266662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55038C-9D10-6957-1D0E-F03955099961}"/>
              </a:ext>
            </a:extLst>
          </p:cNvPr>
          <p:cNvSpPr/>
          <p:nvPr/>
        </p:nvSpPr>
        <p:spPr>
          <a:xfrm>
            <a:off x="255494" y="3724835"/>
            <a:ext cx="5694946" cy="1546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CFCFF5-C90C-96AD-B493-668BE0AB22F8}"/>
              </a:ext>
            </a:extLst>
          </p:cNvPr>
          <p:cNvSpPr/>
          <p:nvPr/>
        </p:nvSpPr>
        <p:spPr>
          <a:xfrm>
            <a:off x="259974" y="4011711"/>
            <a:ext cx="5694946" cy="1546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6938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47D1A-DAD5-B00E-B584-6B630889F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75BA0-F92D-7111-311E-8194B1B9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F1298-934F-1186-9932-12047970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39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FE9BBF98-00DA-1A01-33F9-47E667B2FF50}"/>
              </a:ext>
            </a:extLst>
          </p:cNvPr>
          <p:cNvSpPr txBox="1"/>
          <p:nvPr/>
        </p:nvSpPr>
        <p:spPr>
          <a:xfrm>
            <a:off x="769460" y="50906"/>
            <a:ext cx="781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definition(LH)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3DE2C-B3B5-5FE2-A2F8-1C4721013EAB}"/>
              </a:ext>
            </a:extLst>
          </p:cNvPr>
          <p:cNvSpPr txBox="1"/>
          <p:nvPr/>
        </p:nvSpPr>
        <p:spPr>
          <a:xfrm>
            <a:off x="64554" y="1160888"/>
            <a:ext cx="4363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SR definition using BDT score(LH)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dirty="0"/>
              <a:t>Three bins </a:t>
            </a:r>
            <a:br>
              <a:rPr lang="en-CN" dirty="0"/>
            </a:br>
            <a:r>
              <a:rPr lang="en-CN" dirty="0"/>
              <a:t>[0.91, 0.94], [0.94, 0.96], [0.96, 1.00]</a:t>
            </a:r>
          </a:p>
        </p:txBody>
      </p:sp>
      <p:pic>
        <p:nvPicPr>
          <p:cNvPr id="8" name="Picture 7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7A141688-C0EA-7573-8018-ED30A333C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184" y="1528417"/>
            <a:ext cx="3476870" cy="2473739"/>
          </a:xfrm>
          <a:prstGeom prst="rect">
            <a:avLst/>
          </a:prstGeom>
        </p:spPr>
      </p:pic>
      <p:pic>
        <p:nvPicPr>
          <p:cNvPr id="9" name="Picture 8" descr="A table of numbers and a few digits&#10;&#10;Description automatically generated with medium confidence">
            <a:extLst>
              <a:ext uri="{FF2B5EF4-FFF2-40B4-BE49-F238E27FC236}">
                <a16:creationId xmlns:a16="http://schemas.microsoft.com/office/drawing/2014/main" id="{4C5C34D0-3B7F-6D92-0A48-411F2D846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311" y="3838077"/>
            <a:ext cx="5497486" cy="2531853"/>
          </a:xfrm>
          <a:prstGeom prst="rect">
            <a:avLst/>
          </a:prstGeom>
        </p:spPr>
      </p:pic>
      <p:pic>
        <p:nvPicPr>
          <p:cNvPr id="10" name="Picture 9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16EF30FB-0447-2638-DDB0-DC12E8C6C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055" y="1599764"/>
            <a:ext cx="2980768" cy="21419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F7EF23-29D3-1E08-84CF-ABD7452AB387}"/>
              </a:ext>
            </a:extLst>
          </p:cNvPr>
          <p:cNvSpPr/>
          <p:nvPr/>
        </p:nvSpPr>
        <p:spPr>
          <a:xfrm>
            <a:off x="5888567" y="1914231"/>
            <a:ext cx="1274006" cy="155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FA937E9-18B1-4EBE-9020-E674F921C0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13" t="8525" r="10072" b="85384"/>
          <a:stretch/>
        </p:blipFill>
        <p:spPr>
          <a:xfrm>
            <a:off x="6797627" y="1921154"/>
            <a:ext cx="517649" cy="1411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0D2A60-C96D-DE04-3624-4A74D7595A01}"/>
              </a:ext>
            </a:extLst>
          </p:cNvPr>
          <p:cNvSpPr/>
          <p:nvPr/>
        </p:nvSpPr>
        <p:spPr>
          <a:xfrm>
            <a:off x="9167912" y="1888298"/>
            <a:ext cx="1274006" cy="155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4" name="Picture 13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4B325CD-4B16-744D-0BE2-21D15547D8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13" t="8525" r="10072" b="85384"/>
          <a:stretch/>
        </p:blipFill>
        <p:spPr>
          <a:xfrm>
            <a:off x="10067745" y="1907881"/>
            <a:ext cx="491004" cy="141133"/>
          </a:xfrm>
          <a:prstGeom prst="rect">
            <a:avLst/>
          </a:prstGeom>
        </p:spPr>
      </p:pic>
      <p:pic>
        <p:nvPicPr>
          <p:cNvPr id="15" name="图片 25">
            <a:extLst>
              <a:ext uri="{FF2B5EF4-FFF2-40B4-BE49-F238E27FC236}">
                <a16:creationId xmlns:a16="http://schemas.microsoft.com/office/drawing/2014/main" id="{F99B2E5A-D3F2-C841-5A9B-9CE638CC9F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5915992" y="1914231"/>
            <a:ext cx="728932" cy="339974"/>
          </a:xfrm>
          <a:prstGeom prst="rect">
            <a:avLst/>
          </a:prstGeom>
        </p:spPr>
      </p:pic>
      <p:pic>
        <p:nvPicPr>
          <p:cNvPr id="16" name="图片 25">
            <a:extLst>
              <a:ext uri="{FF2B5EF4-FFF2-40B4-BE49-F238E27FC236}">
                <a16:creationId xmlns:a16="http://schemas.microsoft.com/office/drawing/2014/main" id="{573CFDEE-043E-2E38-0A9F-F04051AB1F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9216666" y="1926775"/>
            <a:ext cx="728932" cy="339974"/>
          </a:xfrm>
          <a:prstGeom prst="rect">
            <a:avLst/>
          </a:prstGeom>
        </p:spPr>
      </p:pic>
      <p:graphicFrame>
        <p:nvGraphicFramePr>
          <p:cNvPr id="17" name="表格 13">
            <a:extLst>
              <a:ext uri="{FF2B5EF4-FFF2-40B4-BE49-F238E27FC236}">
                <a16:creationId xmlns:a16="http://schemas.microsoft.com/office/drawing/2014/main" id="{D3098E49-562E-0DB5-0E85-6F109A474FAF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2275923"/>
              </p:ext>
            </p:extLst>
          </p:nvPr>
        </p:nvGraphicFramePr>
        <p:xfrm>
          <a:off x="470778" y="5589750"/>
          <a:ext cx="3344545" cy="7509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4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8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 marL="67423" marR="67423" marT="33711" marB="33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 marL="67423" marR="67423" marT="33711" marB="33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1" dirty="0">
                          <a:solidFill>
                            <a:schemeClr val="tx2"/>
                          </a:solidFill>
                          <a:sym typeface="+mn-ea"/>
                        </a:rPr>
                        <a:t>BDT score &gt; 0.91</a:t>
                      </a:r>
                    </a:p>
                  </a:txBody>
                  <a:tcPr marL="67423" marR="67423" marT="33711" marB="33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5">
                <a:extLst>
                  <a:ext uri="{FF2B5EF4-FFF2-40B4-BE49-F238E27FC236}">
                    <a16:creationId xmlns:a16="http://schemas.microsoft.com/office/drawing/2014/main" id="{261CEC8C-AF22-8CF1-E344-E2F55AABD675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2872489918"/>
                  </p:ext>
                </p:extLst>
              </p:nvPr>
            </p:nvGraphicFramePr>
            <p:xfrm>
              <a:off x="470777" y="2571865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2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2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2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5">
                <a:extLst>
                  <a:ext uri="{FF2B5EF4-FFF2-40B4-BE49-F238E27FC236}">
                    <a16:creationId xmlns:a16="http://schemas.microsoft.com/office/drawing/2014/main" id="{261CEC8C-AF22-8CF1-E344-E2F55AABD675}"/>
                  </a:ext>
                </a:extLst>
              </p:cNvPr>
              <p:cNvGraphicFramePr/>
              <p:nvPr>
                <p:custDataLst>
                  <p:tags r:id="rId9"/>
                </p:custDataLst>
                <p:extLst>
                  <p:ext uri="{D42A27DB-BD31-4B8C-83A1-F6EECF244321}">
                    <p14:modId xmlns:p14="http://schemas.microsoft.com/office/powerpoint/2010/main" val="2872489918"/>
                  </p:ext>
                </p:extLst>
              </p:nvPr>
            </p:nvGraphicFramePr>
            <p:xfrm>
              <a:off x="470777" y="2571865"/>
              <a:ext cx="3344545" cy="246888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344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 1 medium </a:t>
                          </a:r>
                          <a:r>
                            <a:rPr lang="en-US" altLang="zh-CN" sz="12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taus</a:t>
                          </a:r>
                          <a:endParaRPr lang="en-US" altLang="zh-CN" sz="12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&gt;=1 base lepton, &gt;=1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073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MET ≥ 200; pass 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1≤nJet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Opposite-sign lepton-hadronic tau pair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20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jet pt&gt;100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379" t="-790909" r="-379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2731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37B1A2C-FCE2-7075-5A76-2D674015BE3C}"/>
              </a:ext>
            </a:extLst>
          </p:cNvPr>
          <p:cNvSpPr txBox="1"/>
          <p:nvPr/>
        </p:nvSpPr>
        <p:spPr>
          <a:xfrm>
            <a:off x="9020112" y="865448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Zn 4.934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9423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7BF63-AA67-2E74-FF69-9ABCAF79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A1E8E-4A5D-6B7C-8B53-2AB89BE0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8680B-7168-BAE1-7FEA-02CE2667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4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12B5A7AB-3E66-52E8-592D-322844D2A092}"/>
              </a:ext>
            </a:extLst>
          </p:cNvPr>
          <p:cNvSpPr txBox="1"/>
          <p:nvPr/>
        </p:nvSpPr>
        <p:spPr>
          <a:xfrm>
            <a:off x="769460" y="50906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samples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9">
            <a:extLst>
              <a:ext uri="{FF2B5EF4-FFF2-40B4-BE49-F238E27FC236}">
                <a16:creationId xmlns:a16="http://schemas.microsoft.com/office/drawing/2014/main" id="{CAA7FF2B-3F10-AD75-324F-BDFD7CCD3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94"/>
          <a:stretch/>
        </p:blipFill>
        <p:spPr>
          <a:xfrm>
            <a:off x="5702089" y="825168"/>
            <a:ext cx="2160000" cy="1757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FB747336-9032-4C0C-E52B-E8350FB5A3C7}"/>
                  </a:ext>
                </a:extLst>
              </p:cNvPr>
              <p:cNvSpPr txBox="1"/>
              <p:nvPr/>
            </p:nvSpPr>
            <p:spPr>
              <a:xfrm>
                <a:off x="5543950" y="2616221"/>
                <a:ext cx="2060975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mass degenerate</a:t>
                </a:r>
              </a:p>
              <a:p>
                <a:r>
                  <a:rPr kumimoji="1" lang="en-US" altLang="zh-CN" sz="1400" dirty="0"/>
                  <a:t>Bino-like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8" name="文本框 10">
                <a:extLst>
                  <a:ext uri="{FF2B5EF4-FFF2-40B4-BE49-F238E27FC236}">
                    <a16:creationId xmlns:a16="http://schemas.microsoft.com/office/drawing/2014/main" id="{FB747336-9032-4C0C-E52B-E8350FB5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950" y="2616221"/>
                <a:ext cx="2060975" cy="526939"/>
              </a:xfrm>
              <a:prstGeom prst="rect">
                <a:avLst/>
              </a:prstGeom>
              <a:blipFill>
                <a:blip r:embed="rId4"/>
                <a:stretch>
                  <a:fillRect l="-1220" t="-2326" b="-116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12">
            <a:extLst>
              <a:ext uri="{FF2B5EF4-FFF2-40B4-BE49-F238E27FC236}">
                <a16:creationId xmlns:a16="http://schemas.microsoft.com/office/drawing/2014/main" id="{AC088E24-8BED-0C61-770E-E20D75C25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" y="818807"/>
            <a:ext cx="2160000" cy="1797414"/>
          </a:xfrm>
          <a:prstGeom prst="rect">
            <a:avLst/>
          </a:prstGeom>
        </p:spPr>
      </p:pic>
      <p:pic>
        <p:nvPicPr>
          <p:cNvPr id="10" name="图片 13">
            <a:extLst>
              <a:ext uri="{FF2B5EF4-FFF2-40B4-BE49-F238E27FC236}">
                <a16:creationId xmlns:a16="http://schemas.microsoft.com/office/drawing/2014/main" id="{7F9E56D2-140A-04AE-4A00-9F853C08A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96" y="818807"/>
            <a:ext cx="2160000" cy="1786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4">
                <a:extLst>
                  <a:ext uri="{FF2B5EF4-FFF2-40B4-BE49-F238E27FC236}">
                    <a16:creationId xmlns:a16="http://schemas.microsoft.com/office/drawing/2014/main" id="{E366219B-6103-DDFB-2614-28ED6D978FF9}"/>
                  </a:ext>
                </a:extLst>
              </p:cNvPr>
              <p:cNvSpPr txBox="1"/>
              <p:nvPr/>
            </p:nvSpPr>
            <p:spPr>
              <a:xfrm>
                <a:off x="53696" y="2622251"/>
                <a:ext cx="5976097" cy="570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kumimoji="1" lang="en-US" altLang="zh-CN" sz="1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en-US" altLang="zh-CN" sz="1400" dirty="0"/>
                  <a:t> mass degenerate and pure wino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̃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kumimoji="1" lang="en-US" altLang="zh-CN" sz="1400" dirty="0"/>
                  <a:t> mass degenerate and lie midway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kumimoji="1" lang="en-US" altLang="zh-CN" sz="1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1" lang="en-US" altLang="zh-CN" sz="1400" dirty="0"/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11" name="文本框 14">
                <a:extLst>
                  <a:ext uri="{FF2B5EF4-FFF2-40B4-BE49-F238E27FC236}">
                    <a16:creationId xmlns:a16="http://schemas.microsoft.com/office/drawing/2014/main" id="{E366219B-6103-DDFB-2614-28ED6D978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6" y="2622251"/>
                <a:ext cx="5976097" cy="570284"/>
              </a:xfrm>
              <a:prstGeom prst="rect">
                <a:avLst/>
              </a:prstGeom>
              <a:blipFill>
                <a:blip r:embed="rId7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6">
            <a:extLst>
              <a:ext uri="{FF2B5EF4-FFF2-40B4-BE49-F238E27FC236}">
                <a16:creationId xmlns:a16="http://schemas.microsoft.com/office/drawing/2014/main" id="{99F7014C-34B8-D6DB-1298-4AC822D42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48" y="3293398"/>
            <a:ext cx="3571650" cy="2651592"/>
          </a:xfrm>
          <a:prstGeom prst="rect">
            <a:avLst/>
          </a:prstGeom>
        </p:spPr>
      </p:pic>
      <p:pic>
        <p:nvPicPr>
          <p:cNvPr id="13" name="图片 18">
            <a:extLst>
              <a:ext uri="{FF2B5EF4-FFF2-40B4-BE49-F238E27FC236}">
                <a16:creationId xmlns:a16="http://schemas.microsoft.com/office/drawing/2014/main" id="{F8A520AB-6D6E-1706-16DF-1142C592D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" y="3192535"/>
            <a:ext cx="3962842" cy="2935905"/>
          </a:xfrm>
          <a:prstGeom prst="rect">
            <a:avLst/>
          </a:prstGeom>
        </p:spPr>
      </p:pic>
      <p:pic>
        <p:nvPicPr>
          <p:cNvPr id="14" name="图片 19">
            <a:extLst>
              <a:ext uri="{FF2B5EF4-FFF2-40B4-BE49-F238E27FC236}">
                <a16:creationId xmlns:a16="http://schemas.microsoft.com/office/drawing/2014/main" id="{B4FE557F-F21E-755B-D48D-4486A13D7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083" y="799051"/>
            <a:ext cx="2160000" cy="1672672"/>
          </a:xfrm>
          <a:prstGeom prst="rect">
            <a:avLst/>
          </a:prstGeom>
        </p:spPr>
      </p:pic>
      <p:pic>
        <p:nvPicPr>
          <p:cNvPr id="15" name="图片 21">
            <a:extLst>
              <a:ext uri="{FF2B5EF4-FFF2-40B4-BE49-F238E27FC236}">
                <a16:creationId xmlns:a16="http://schemas.microsoft.com/office/drawing/2014/main" id="{6D32C04E-F376-7B37-A45F-F349E51295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435" y="3293398"/>
            <a:ext cx="3552565" cy="2651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22">
                <a:extLst>
                  <a:ext uri="{FF2B5EF4-FFF2-40B4-BE49-F238E27FC236}">
                    <a16:creationId xmlns:a16="http://schemas.microsoft.com/office/drawing/2014/main" id="{5DAB4651-A017-C93C-1BF9-D4206BE20986}"/>
                  </a:ext>
                </a:extLst>
              </p:cNvPr>
              <p:cNvSpPr txBox="1"/>
              <p:nvPr/>
            </p:nvSpPr>
            <p:spPr>
              <a:xfrm>
                <a:off x="9442083" y="2471723"/>
                <a:ext cx="2060975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mass degenerate</a:t>
                </a:r>
              </a:p>
              <a:p>
                <a:r>
                  <a:rPr kumimoji="1" lang="en-US" altLang="zh-CN" sz="1400" dirty="0"/>
                  <a:t>Bino-like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acc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16" name="文本框 22">
                <a:extLst>
                  <a:ext uri="{FF2B5EF4-FFF2-40B4-BE49-F238E27FC236}">
                    <a16:creationId xmlns:a16="http://schemas.microsoft.com/office/drawing/2014/main" id="{5DAB4651-A017-C93C-1BF9-D4206BE20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083" y="2471723"/>
                <a:ext cx="2060975" cy="526939"/>
              </a:xfrm>
              <a:prstGeom prst="rect">
                <a:avLst/>
              </a:prstGeom>
              <a:blipFill>
                <a:blip r:embed="rId12"/>
                <a:stretch>
                  <a:fillRect l="-613" t="-2326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2088FB6-CCB3-1E4A-0665-594C859D6D90}"/>
              </a:ext>
            </a:extLst>
          </p:cNvPr>
          <p:cNvSpPr txBox="1"/>
          <p:nvPr/>
        </p:nvSpPr>
        <p:spPr>
          <a:xfrm>
            <a:off x="5640541" y="3062090"/>
            <a:ext cx="162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leading jet &gt; 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93B2BE-858D-C0FD-102C-1DA98307DEDC}"/>
              </a:ext>
            </a:extLst>
          </p:cNvPr>
          <p:cNvSpPr txBox="1"/>
          <p:nvPr/>
        </p:nvSpPr>
        <p:spPr>
          <a:xfrm>
            <a:off x="9651704" y="3007869"/>
            <a:ext cx="172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pt lepton 20GeV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58CE38-09F4-FB31-89A0-461FC4472AA9}"/>
              </a:ext>
            </a:extLst>
          </p:cNvPr>
          <p:cNvSpPr/>
          <p:nvPr/>
        </p:nvSpPr>
        <p:spPr>
          <a:xfrm>
            <a:off x="624568" y="5196568"/>
            <a:ext cx="97972" cy="8572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D15001-8261-8625-07ED-BF6D4A8517B4}"/>
              </a:ext>
            </a:extLst>
          </p:cNvPr>
          <p:cNvSpPr txBox="1"/>
          <p:nvPr/>
        </p:nvSpPr>
        <p:spPr>
          <a:xfrm>
            <a:off x="63288" y="5073457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(100,70)</a:t>
            </a:r>
            <a:endParaRPr lang="en-CN" sz="1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CA65D-2D27-5DF6-951F-1AA82352240F}"/>
              </a:ext>
            </a:extLst>
          </p:cNvPr>
          <p:cNvSpPr/>
          <p:nvPr/>
        </p:nvSpPr>
        <p:spPr>
          <a:xfrm>
            <a:off x="5572804" y="5080953"/>
            <a:ext cx="97972" cy="8572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F79CAC-7773-FB51-4D57-39A29A428A09}"/>
              </a:ext>
            </a:extLst>
          </p:cNvPr>
          <p:cNvSpPr txBox="1"/>
          <p:nvPr/>
        </p:nvSpPr>
        <p:spPr>
          <a:xfrm>
            <a:off x="5018255" y="4936566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 dirty="0"/>
              <a:t>(100,70)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26476E-97E5-69B5-3E72-16783614673D}"/>
              </a:ext>
            </a:extLst>
          </p:cNvPr>
          <p:cNvSpPr/>
          <p:nvPr/>
        </p:nvSpPr>
        <p:spPr>
          <a:xfrm>
            <a:off x="9249722" y="5282293"/>
            <a:ext cx="97972" cy="8572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7127FD-11C2-568C-A059-F291499AEEDB}"/>
              </a:ext>
            </a:extLst>
          </p:cNvPr>
          <p:cNvSpPr txBox="1"/>
          <p:nvPr/>
        </p:nvSpPr>
        <p:spPr>
          <a:xfrm>
            <a:off x="8633436" y="5196567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 dirty="0"/>
              <a:t>(100,50)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907B1E-02F2-E8E1-A3F2-A06183D81D2B}"/>
              </a:ext>
            </a:extLst>
          </p:cNvPr>
          <p:cNvSpPr/>
          <p:nvPr/>
        </p:nvSpPr>
        <p:spPr>
          <a:xfrm>
            <a:off x="9481433" y="5080953"/>
            <a:ext cx="97972" cy="8572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E542AF-AB5C-53A9-44A8-50ADED683424}"/>
              </a:ext>
            </a:extLst>
          </p:cNvPr>
          <p:cNvSpPr txBox="1"/>
          <p:nvPr/>
        </p:nvSpPr>
        <p:spPr>
          <a:xfrm>
            <a:off x="8905717" y="4893307"/>
            <a:ext cx="688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00" dirty="0"/>
              <a:t>(150,100)</a:t>
            </a:r>
          </a:p>
        </p:txBody>
      </p:sp>
    </p:spTree>
    <p:extLst>
      <p:ext uri="{BB962C8B-B14F-4D97-AF65-F5344CB8AC3E}">
        <p14:creationId xmlns:p14="http://schemas.microsoft.com/office/powerpoint/2010/main" val="586485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F3EC6C7-01A4-E63B-9CA6-C59E9524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" y="4394333"/>
            <a:ext cx="2560996" cy="183813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75533-08E2-BBFB-3ABD-2A525749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77029-9E08-8344-5B44-FAE39F4F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7674F-7B84-523F-DD58-5E725466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40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7098FF2-57D0-9852-C47C-3F9FF54BFB9F}"/>
              </a:ext>
            </a:extLst>
          </p:cNvPr>
          <p:cNvSpPr txBox="1"/>
          <p:nvPr/>
        </p:nvSpPr>
        <p:spPr>
          <a:xfrm>
            <a:off x="769460" y="50906"/>
            <a:ext cx="7832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background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math test&#10;&#10;Description automatically generated">
            <a:extLst>
              <a:ext uri="{FF2B5EF4-FFF2-40B4-BE49-F238E27FC236}">
                <a16:creationId xmlns:a16="http://schemas.microsoft.com/office/drawing/2014/main" id="{C91D7C78-40DA-E4B1-55F8-33A11C13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327"/>
            <a:ext cx="6096000" cy="3180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A142E-43B2-5280-7A7C-5785741DFA7B}"/>
              </a:ext>
            </a:extLst>
          </p:cNvPr>
          <p:cNvSpPr txBox="1"/>
          <p:nvPr/>
        </p:nvSpPr>
        <p:spPr>
          <a:xfrm>
            <a:off x="0" y="767070"/>
            <a:ext cx="476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election for control region and validation region</a:t>
            </a:r>
          </a:p>
        </p:txBody>
      </p:sp>
      <p:cxnSp>
        <p:nvCxnSpPr>
          <p:cNvPr id="10" name="直线连接符 12">
            <a:extLst>
              <a:ext uri="{FF2B5EF4-FFF2-40B4-BE49-F238E27FC236}">
                <a16:creationId xmlns:a16="http://schemas.microsoft.com/office/drawing/2014/main" id="{71AE31AB-C63F-2683-F0E1-AB93FD98BBC8}"/>
              </a:ext>
            </a:extLst>
          </p:cNvPr>
          <p:cNvCxnSpPr>
            <a:cxnSpLocks/>
          </p:cNvCxnSpPr>
          <p:nvPr/>
        </p:nvCxnSpPr>
        <p:spPr>
          <a:xfrm flipV="1">
            <a:off x="563207" y="4890887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3">
            <a:extLst>
              <a:ext uri="{FF2B5EF4-FFF2-40B4-BE49-F238E27FC236}">
                <a16:creationId xmlns:a16="http://schemas.microsoft.com/office/drawing/2014/main" id="{CDA30BD9-79FD-40CB-2F4A-B249362AAFE6}"/>
              </a:ext>
            </a:extLst>
          </p:cNvPr>
          <p:cNvCxnSpPr>
            <a:cxnSpLocks/>
          </p:cNvCxnSpPr>
          <p:nvPr/>
        </p:nvCxnSpPr>
        <p:spPr>
          <a:xfrm>
            <a:off x="554895" y="4893548"/>
            <a:ext cx="461087" cy="6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8D455A-0105-FF1A-CF8E-097899209E37}"/>
              </a:ext>
            </a:extLst>
          </p:cNvPr>
          <p:cNvSpPr txBox="1"/>
          <p:nvPr/>
        </p:nvSpPr>
        <p:spPr>
          <a:xfrm>
            <a:off x="1088439" y="49983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CFA7B-DD93-A14A-F59D-8E3EDA114C65}"/>
              </a:ext>
            </a:extLst>
          </p:cNvPr>
          <p:cNvSpPr txBox="1"/>
          <p:nvPr/>
        </p:nvSpPr>
        <p:spPr>
          <a:xfrm>
            <a:off x="58178" y="5477344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CR</a:t>
            </a:r>
          </a:p>
        </p:txBody>
      </p:sp>
      <p:pic>
        <p:nvPicPr>
          <p:cNvPr id="14" name="Picture 13" descr="A graph of different colors&#10;&#10;Description automatically generated">
            <a:extLst>
              <a:ext uri="{FF2B5EF4-FFF2-40B4-BE49-F238E27FC236}">
                <a16:creationId xmlns:a16="http://schemas.microsoft.com/office/drawing/2014/main" id="{E39F6AB3-ACD8-DDCC-475E-04D3F3FFF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862" y="4354421"/>
            <a:ext cx="2885141" cy="2073242"/>
          </a:xfrm>
          <a:prstGeom prst="rect">
            <a:avLst/>
          </a:prstGeom>
        </p:spPr>
      </p:pic>
      <p:cxnSp>
        <p:nvCxnSpPr>
          <p:cNvPr id="15" name="直线连接符 12">
            <a:extLst>
              <a:ext uri="{FF2B5EF4-FFF2-40B4-BE49-F238E27FC236}">
                <a16:creationId xmlns:a16="http://schemas.microsoft.com/office/drawing/2014/main" id="{F3476DC8-495D-29A7-B839-B21DD8AB7AD6}"/>
              </a:ext>
            </a:extLst>
          </p:cNvPr>
          <p:cNvCxnSpPr>
            <a:cxnSpLocks/>
          </p:cNvCxnSpPr>
          <p:nvPr/>
        </p:nvCxnSpPr>
        <p:spPr>
          <a:xfrm flipV="1">
            <a:off x="11190221" y="5008540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3">
            <a:extLst>
              <a:ext uri="{FF2B5EF4-FFF2-40B4-BE49-F238E27FC236}">
                <a16:creationId xmlns:a16="http://schemas.microsoft.com/office/drawing/2014/main" id="{F540540F-73AE-5106-4EEE-57A51BB47692}"/>
              </a:ext>
            </a:extLst>
          </p:cNvPr>
          <p:cNvCxnSpPr>
            <a:cxnSpLocks/>
          </p:cNvCxnSpPr>
          <p:nvPr/>
        </p:nvCxnSpPr>
        <p:spPr>
          <a:xfrm>
            <a:off x="11181909" y="5011201"/>
            <a:ext cx="461087" cy="6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2C3D3E-EC8F-0BD6-CC9B-5664EAEDB181}"/>
              </a:ext>
            </a:extLst>
          </p:cNvPr>
          <p:cNvSpPr txBox="1"/>
          <p:nvPr/>
        </p:nvSpPr>
        <p:spPr>
          <a:xfrm>
            <a:off x="11311917" y="50958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pic>
        <p:nvPicPr>
          <p:cNvPr id="19" name="Picture 18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8E9A989-B4AE-4241-6590-9BB6929B9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045" y="4354774"/>
            <a:ext cx="2885141" cy="20732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D11C76-E2F2-DC3C-101E-D6BCD65CCB92}"/>
              </a:ext>
            </a:extLst>
          </p:cNvPr>
          <p:cNvSpPr txBox="1"/>
          <p:nvPr/>
        </p:nvSpPr>
        <p:spPr>
          <a:xfrm>
            <a:off x="4436239" y="5114644"/>
            <a:ext cx="349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CR</a:t>
            </a:r>
          </a:p>
        </p:txBody>
      </p:sp>
      <p:cxnSp>
        <p:nvCxnSpPr>
          <p:cNvPr id="23" name="直线连接符 12">
            <a:extLst>
              <a:ext uri="{FF2B5EF4-FFF2-40B4-BE49-F238E27FC236}">
                <a16:creationId xmlns:a16="http://schemas.microsoft.com/office/drawing/2014/main" id="{4D116106-03DC-CA00-4F53-07E956EB28F9}"/>
              </a:ext>
            </a:extLst>
          </p:cNvPr>
          <p:cNvCxnSpPr>
            <a:cxnSpLocks/>
          </p:cNvCxnSpPr>
          <p:nvPr/>
        </p:nvCxnSpPr>
        <p:spPr>
          <a:xfrm flipV="1">
            <a:off x="4447579" y="5081952"/>
            <a:ext cx="0" cy="7500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12">
            <a:extLst>
              <a:ext uri="{FF2B5EF4-FFF2-40B4-BE49-F238E27FC236}">
                <a16:creationId xmlns:a16="http://schemas.microsoft.com/office/drawing/2014/main" id="{4D82C094-56EA-F195-C23C-E4B6C636CD33}"/>
              </a:ext>
            </a:extLst>
          </p:cNvPr>
          <p:cNvCxnSpPr>
            <a:cxnSpLocks/>
          </p:cNvCxnSpPr>
          <p:nvPr/>
        </p:nvCxnSpPr>
        <p:spPr>
          <a:xfrm flipH="1" flipV="1">
            <a:off x="4816040" y="5097783"/>
            <a:ext cx="2435" cy="7500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连接符 12">
            <a:extLst>
              <a:ext uri="{FF2B5EF4-FFF2-40B4-BE49-F238E27FC236}">
                <a16:creationId xmlns:a16="http://schemas.microsoft.com/office/drawing/2014/main" id="{133CE1E8-25F5-17F3-561A-7948FFABC551}"/>
              </a:ext>
            </a:extLst>
          </p:cNvPr>
          <p:cNvCxnSpPr>
            <a:cxnSpLocks/>
          </p:cNvCxnSpPr>
          <p:nvPr/>
        </p:nvCxnSpPr>
        <p:spPr>
          <a:xfrm flipV="1">
            <a:off x="3964869" y="5011998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12">
            <a:extLst>
              <a:ext uri="{FF2B5EF4-FFF2-40B4-BE49-F238E27FC236}">
                <a16:creationId xmlns:a16="http://schemas.microsoft.com/office/drawing/2014/main" id="{9470F0F4-0E19-BC81-008E-98D1AEF524B4}"/>
              </a:ext>
            </a:extLst>
          </p:cNvPr>
          <p:cNvCxnSpPr>
            <a:cxnSpLocks/>
          </p:cNvCxnSpPr>
          <p:nvPr/>
        </p:nvCxnSpPr>
        <p:spPr>
          <a:xfrm flipV="1">
            <a:off x="5063901" y="5005123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52FD702-7C83-8AF9-E860-2F5B688E2111}"/>
              </a:ext>
            </a:extLst>
          </p:cNvPr>
          <p:cNvSpPr txBox="1"/>
          <p:nvPr/>
        </p:nvSpPr>
        <p:spPr>
          <a:xfrm>
            <a:off x="3955079" y="5143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92B6EF-2515-E745-0BB2-3565DCE52B14}"/>
              </a:ext>
            </a:extLst>
          </p:cNvPr>
          <p:cNvSpPr txBox="1"/>
          <p:nvPr/>
        </p:nvSpPr>
        <p:spPr>
          <a:xfrm>
            <a:off x="4749382" y="5005623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VR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4BBB19-2444-D8EB-1BF8-B19078461D63}"/>
              </a:ext>
            </a:extLst>
          </p:cNvPr>
          <p:cNvCxnSpPr>
            <a:cxnSpLocks/>
          </p:cNvCxnSpPr>
          <p:nvPr/>
        </p:nvCxnSpPr>
        <p:spPr>
          <a:xfrm flipV="1">
            <a:off x="270970" y="5196799"/>
            <a:ext cx="258263" cy="37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813940-7D45-EE38-4673-DFE847BECDA3}"/>
              </a:ext>
            </a:extLst>
          </p:cNvPr>
          <p:cNvSpPr txBox="1"/>
          <p:nvPr/>
        </p:nvSpPr>
        <p:spPr>
          <a:xfrm>
            <a:off x="1972585" y="4787045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Top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CD85CC-60A6-2443-2C6E-196A96D7ACAF}"/>
              </a:ext>
            </a:extLst>
          </p:cNvPr>
          <p:cNvSpPr txBox="1"/>
          <p:nvPr/>
        </p:nvSpPr>
        <p:spPr>
          <a:xfrm>
            <a:off x="10618335" y="468955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Fake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8E4470-9815-17F9-2180-B8B3957D12D8}"/>
              </a:ext>
            </a:extLst>
          </p:cNvPr>
          <p:cNvSpPr txBox="1"/>
          <p:nvPr/>
        </p:nvSpPr>
        <p:spPr>
          <a:xfrm>
            <a:off x="4949923" y="4689360"/>
            <a:ext cx="7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Z+jets</a:t>
            </a:r>
          </a:p>
        </p:txBody>
      </p:sp>
      <p:pic>
        <p:nvPicPr>
          <p:cNvPr id="38" name="Picture 37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1CA6FDF8-9557-EB59-E42F-598890694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018" y="4252206"/>
            <a:ext cx="2877477" cy="2093105"/>
          </a:xfrm>
          <a:prstGeom prst="rect">
            <a:avLst/>
          </a:prstGeom>
        </p:spPr>
      </p:pic>
      <p:cxnSp>
        <p:nvCxnSpPr>
          <p:cNvPr id="39" name="直线连接符 12">
            <a:extLst>
              <a:ext uri="{FF2B5EF4-FFF2-40B4-BE49-F238E27FC236}">
                <a16:creationId xmlns:a16="http://schemas.microsoft.com/office/drawing/2014/main" id="{424D0FEE-D2ED-6E33-0D6D-89DE105CA871}"/>
              </a:ext>
            </a:extLst>
          </p:cNvPr>
          <p:cNvCxnSpPr>
            <a:cxnSpLocks/>
          </p:cNvCxnSpPr>
          <p:nvPr/>
        </p:nvCxnSpPr>
        <p:spPr>
          <a:xfrm flipV="1">
            <a:off x="8394454" y="4912124"/>
            <a:ext cx="0" cy="8199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13">
            <a:extLst>
              <a:ext uri="{FF2B5EF4-FFF2-40B4-BE49-F238E27FC236}">
                <a16:creationId xmlns:a16="http://schemas.microsoft.com/office/drawing/2014/main" id="{4E7C4ED7-94E1-D8CF-8633-DD5290C0D8BF}"/>
              </a:ext>
            </a:extLst>
          </p:cNvPr>
          <p:cNvCxnSpPr>
            <a:cxnSpLocks/>
          </p:cNvCxnSpPr>
          <p:nvPr/>
        </p:nvCxnSpPr>
        <p:spPr>
          <a:xfrm>
            <a:off x="8386142" y="4914785"/>
            <a:ext cx="461087" cy="64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5160B0-D87F-41D3-C370-5CDBF751E01C}"/>
              </a:ext>
            </a:extLst>
          </p:cNvPr>
          <p:cNvSpPr txBox="1"/>
          <p:nvPr/>
        </p:nvSpPr>
        <p:spPr>
          <a:xfrm>
            <a:off x="7664350" y="4624429"/>
            <a:ext cx="44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VV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E0B5B0-6CDD-C4BE-6B14-1EF8CE3D012C}"/>
              </a:ext>
            </a:extLst>
          </p:cNvPr>
          <p:cNvSpPr txBox="1"/>
          <p:nvPr/>
        </p:nvSpPr>
        <p:spPr>
          <a:xfrm>
            <a:off x="8460104" y="49212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2581DD-4CA8-429A-DC99-A86E2DB8CF92}"/>
              </a:ext>
            </a:extLst>
          </p:cNvPr>
          <p:cNvSpPr/>
          <p:nvPr/>
        </p:nvSpPr>
        <p:spPr>
          <a:xfrm>
            <a:off x="6570133" y="4566356"/>
            <a:ext cx="818445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bg1"/>
              </a:solidFill>
            </a:endParaRPr>
          </a:p>
        </p:txBody>
      </p:sp>
      <p:pic>
        <p:nvPicPr>
          <p:cNvPr id="44" name="图片 25">
            <a:extLst>
              <a:ext uri="{FF2B5EF4-FFF2-40B4-BE49-F238E27FC236}">
                <a16:creationId xmlns:a16="http://schemas.microsoft.com/office/drawing/2014/main" id="{42BBB512-F2F3-7129-710C-BF29042452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14582" r="61122" b="69540"/>
          <a:stretch/>
        </p:blipFill>
        <p:spPr>
          <a:xfrm>
            <a:off x="6570133" y="4585352"/>
            <a:ext cx="728932" cy="3399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F62183B-AFA3-29D7-0955-7DF8412AA512}"/>
              </a:ext>
            </a:extLst>
          </p:cNvPr>
          <p:cNvSpPr/>
          <p:nvPr/>
        </p:nvSpPr>
        <p:spPr>
          <a:xfrm>
            <a:off x="1309012" y="3232632"/>
            <a:ext cx="4513218" cy="12362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1967-A4A1-1D74-5F86-7B577273E328}"/>
              </a:ext>
            </a:extLst>
          </p:cNvPr>
          <p:cNvSpPr/>
          <p:nvPr/>
        </p:nvSpPr>
        <p:spPr>
          <a:xfrm>
            <a:off x="4328543" y="3355440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C20240-A6E0-CB1B-513B-D29D84F793D4}"/>
              </a:ext>
            </a:extLst>
          </p:cNvPr>
          <p:cNvSpPr/>
          <p:nvPr/>
        </p:nvSpPr>
        <p:spPr>
          <a:xfrm>
            <a:off x="5063901" y="2929255"/>
            <a:ext cx="576250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1B56DA-A561-FBA5-7F71-DCDA89B3F37A}"/>
              </a:ext>
            </a:extLst>
          </p:cNvPr>
          <p:cNvSpPr/>
          <p:nvPr/>
        </p:nvSpPr>
        <p:spPr>
          <a:xfrm>
            <a:off x="2547794" y="2657354"/>
            <a:ext cx="1586055" cy="195943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098B2-2165-0C85-CAEE-5EE14341A375}"/>
              </a:ext>
            </a:extLst>
          </p:cNvPr>
          <p:cNvSpPr/>
          <p:nvPr/>
        </p:nvSpPr>
        <p:spPr>
          <a:xfrm>
            <a:off x="58178" y="3791652"/>
            <a:ext cx="5694946" cy="1546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4371CC-7311-DE47-3068-B9C0D51FDE59}"/>
              </a:ext>
            </a:extLst>
          </p:cNvPr>
          <p:cNvSpPr/>
          <p:nvPr/>
        </p:nvSpPr>
        <p:spPr>
          <a:xfrm>
            <a:off x="63434" y="4059664"/>
            <a:ext cx="5694946" cy="1546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946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5696D-C2C1-8F2A-136D-37BAD46B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CD352-96E8-123E-9720-7F1A453F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163F8-6D01-698C-981C-F007DAC7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41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FA9D10AE-374B-343F-3D7C-16163CFE17B0}"/>
              </a:ext>
            </a:extLst>
          </p:cNvPr>
          <p:cNvSpPr txBox="1"/>
          <p:nvPr/>
        </p:nvSpPr>
        <p:spPr>
          <a:xfrm>
            <a:off x="769460" y="50906"/>
            <a:ext cx="696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signal region definition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BDD7EE6-8B9B-C0FE-1BB9-B74D20959731}"/>
              </a:ext>
            </a:extLst>
          </p:cNvPr>
          <p:cNvSpPr txBox="1">
            <a:spLocks/>
          </p:cNvSpPr>
          <p:nvPr/>
        </p:nvSpPr>
        <p:spPr>
          <a:xfrm>
            <a:off x="272839" y="879412"/>
            <a:ext cx="10858500" cy="16331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Expected sensitivity</a:t>
            </a:r>
            <a:endParaRPr kumimoji="1" lang="zh-CN" altLang="en-US" sz="2000" dirty="0"/>
          </a:p>
          <a:p>
            <a:pPr lvl="1"/>
            <a:r>
              <a:rPr kumimoji="1" lang="en-US" altLang="zh-CN" sz="1800" dirty="0"/>
              <a:t>30% flat systematic uncertainty</a:t>
            </a:r>
          </a:p>
          <a:p>
            <a:pPr lvl="1"/>
            <a:r>
              <a:rPr kumimoji="1" lang="en-US" altLang="zh-CN" sz="1800" dirty="0"/>
              <a:t>gap caused by interpolation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algorithm</a:t>
            </a:r>
          </a:p>
          <a:p>
            <a:pPr lvl="1"/>
            <a:r>
              <a:rPr kumimoji="1" lang="en-US" altLang="zh-CN" sz="1800" dirty="0"/>
              <a:t>Result only for full run2 sample, will update to full run2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partial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run3 sample later</a:t>
            </a:r>
            <a:endParaRPr kumimoji="1" lang="zh-CN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B66FF-DC9E-5EC2-9F87-C93AA73AF1CD}"/>
              </a:ext>
            </a:extLst>
          </p:cNvPr>
          <p:cNvSpPr txBox="1"/>
          <p:nvPr/>
        </p:nvSpPr>
        <p:spPr>
          <a:xfrm>
            <a:off x="628649" y="209355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channel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65E7A-E450-3295-7AB7-2D1AABD3C19D}"/>
              </a:ext>
            </a:extLst>
          </p:cNvPr>
          <p:cNvSpPr txBox="1"/>
          <p:nvPr/>
        </p:nvSpPr>
        <p:spPr>
          <a:xfrm>
            <a:off x="4874191" y="214320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853D1-5287-DB90-7B79-1215CB039C0F}"/>
              </a:ext>
            </a:extLst>
          </p:cNvPr>
          <p:cNvSpPr txBox="1"/>
          <p:nvPr/>
        </p:nvSpPr>
        <p:spPr>
          <a:xfrm>
            <a:off x="7826528" y="2143200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Combined channel</a:t>
            </a:r>
          </a:p>
        </p:txBody>
      </p:sp>
      <p:pic>
        <p:nvPicPr>
          <p:cNvPr id="11" name="Picture 10" descr="A diagram of a sea&#10;&#10;Description automatically generated">
            <a:extLst>
              <a:ext uri="{FF2B5EF4-FFF2-40B4-BE49-F238E27FC236}">
                <a16:creationId xmlns:a16="http://schemas.microsoft.com/office/drawing/2014/main" id="{034108BE-4E57-4E12-04BD-792C357A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0928"/>
            <a:ext cx="3651735" cy="2856105"/>
          </a:xfrm>
          <a:prstGeom prst="rect">
            <a:avLst/>
          </a:prstGeom>
        </p:spPr>
      </p:pic>
      <p:pic>
        <p:nvPicPr>
          <p:cNvPr id="14" name="Picture 13" descr="A diagram of a sea&#10;&#10;Description automatically generated with medium confidence">
            <a:extLst>
              <a:ext uri="{FF2B5EF4-FFF2-40B4-BE49-F238E27FC236}">
                <a16:creationId xmlns:a16="http://schemas.microsoft.com/office/drawing/2014/main" id="{5BE770D0-389A-B65B-7BF1-4892D7CB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228" y="2700927"/>
            <a:ext cx="3651734" cy="2856105"/>
          </a:xfrm>
          <a:prstGeom prst="rect">
            <a:avLst/>
          </a:prstGeom>
        </p:spPr>
      </p:pic>
      <p:pic>
        <p:nvPicPr>
          <p:cNvPr id="15" name="Picture 14" descr="A diagram of a plane&#10;&#10;Description automatically generated">
            <a:extLst>
              <a:ext uri="{FF2B5EF4-FFF2-40B4-BE49-F238E27FC236}">
                <a16:creationId xmlns:a16="http://schemas.microsoft.com/office/drawing/2014/main" id="{685EA8B9-FC37-0700-72BB-DFD63D4F6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418" y="2699999"/>
            <a:ext cx="3652921" cy="28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37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9D31D-EA46-737F-D5DA-C0C1FBB2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6A142-33CA-7F3E-CD16-00F7D208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1EB70-909F-FF98-4A60-BC79A66F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42</a:t>
            </a:fld>
            <a:endParaRPr lang="en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A860B8-9B3A-5B5D-2473-336EEB58D78D}"/>
              </a:ext>
            </a:extLst>
          </p:cNvPr>
          <p:cNvSpPr txBox="1"/>
          <p:nvPr/>
        </p:nvSpPr>
        <p:spPr>
          <a:xfrm>
            <a:off x="769460" y="50906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and Outlook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E06C7F-B6BE-0599-4E4B-9D900E602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7" y="843896"/>
            <a:ext cx="2200520" cy="1817610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4CCE59E9-3E98-5DBB-3080-E7636D806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61" y="868813"/>
            <a:ext cx="2316853" cy="1794136"/>
          </a:xfrm>
          <a:prstGeom prst="rect">
            <a:avLst/>
          </a:prstGeom>
        </p:spPr>
      </p:pic>
      <p:pic>
        <p:nvPicPr>
          <p:cNvPr id="8" name="图片 10">
            <a:extLst>
              <a:ext uri="{FF2B5EF4-FFF2-40B4-BE49-F238E27FC236}">
                <a16:creationId xmlns:a16="http://schemas.microsoft.com/office/drawing/2014/main" id="{6F1314A4-9AD8-0EE1-1F92-9ED37D8D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78" y="1126515"/>
            <a:ext cx="1844635" cy="1534988"/>
          </a:xfrm>
          <a:prstGeom prst="rect">
            <a:avLst/>
          </a:prstGeom>
        </p:spPr>
      </p:pic>
      <p:pic>
        <p:nvPicPr>
          <p:cNvPr id="9" name="图片 12">
            <a:extLst>
              <a:ext uri="{FF2B5EF4-FFF2-40B4-BE49-F238E27FC236}">
                <a16:creationId xmlns:a16="http://schemas.microsoft.com/office/drawing/2014/main" id="{913671B8-C9D6-8AF5-1DAD-8D54D838D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513" y="1126515"/>
            <a:ext cx="1855880" cy="15349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F296BD-146D-1144-D48C-714D98D2C776}"/>
              </a:ext>
            </a:extLst>
          </p:cNvPr>
          <p:cNvSpPr/>
          <p:nvPr/>
        </p:nvSpPr>
        <p:spPr>
          <a:xfrm>
            <a:off x="115747" y="2661503"/>
            <a:ext cx="7104872" cy="3577251"/>
          </a:xfrm>
          <a:prstGeom prst="rect">
            <a:avLst/>
          </a:prstGeom>
          <a:noFill/>
          <a:ln w="412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FB8660-627E-B95B-A6D4-6A841C963C9B}"/>
              </a:ext>
            </a:extLst>
          </p:cNvPr>
          <p:cNvSpPr txBox="1"/>
          <p:nvPr/>
        </p:nvSpPr>
        <p:spPr>
          <a:xfrm>
            <a:off x="229445" y="2906118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ISR 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94C1D-5ED5-43C9-48D9-849603B44024}"/>
              </a:ext>
            </a:extLst>
          </p:cNvPr>
          <p:cNvSpPr txBox="1"/>
          <p:nvPr/>
        </p:nvSpPr>
        <p:spPr>
          <a:xfrm>
            <a:off x="229445" y="3570791"/>
            <a:ext cx="31875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DNN approach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Preliminary SRs/CRs/VRs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Fake factor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Expected signal sensitivity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FC94EB-419A-7D4A-39AF-782CE38B17FD}"/>
              </a:ext>
            </a:extLst>
          </p:cNvPr>
          <p:cNvSpPr txBox="1"/>
          <p:nvPr/>
        </p:nvSpPr>
        <p:spPr>
          <a:xfrm>
            <a:off x="3641113" y="2906118"/>
            <a:ext cx="231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CN" sz="2400" dirty="0"/>
              <a:t>nclusive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E5C5E-6933-F0FA-EB9E-E3B6B4C85365}"/>
              </a:ext>
            </a:extLst>
          </p:cNvPr>
          <p:cNvSpPr txBox="1"/>
          <p:nvPr/>
        </p:nvSpPr>
        <p:spPr>
          <a:xfrm>
            <a:off x="3641113" y="3570791"/>
            <a:ext cx="357950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DNN approach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Preliminary SRs/CRs/VRs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Fake Factor Method(Ongoing)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Bkg only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</a:t>
            </a:r>
            <a:r>
              <a:rPr lang="en-CN" sz="2000" dirty="0"/>
              <a:t>xpected CLs(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preliminary</a:t>
            </a:r>
            <a:r>
              <a:rPr lang="en-CN" sz="2000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586B9A-6BE7-5522-D3FE-868EF386A58E}"/>
              </a:ext>
            </a:extLst>
          </p:cNvPr>
          <p:cNvSpPr/>
          <p:nvPr/>
        </p:nvSpPr>
        <p:spPr>
          <a:xfrm>
            <a:off x="7682945" y="2668195"/>
            <a:ext cx="3915136" cy="3577251"/>
          </a:xfrm>
          <a:prstGeom prst="rect">
            <a:avLst/>
          </a:prstGeom>
          <a:noFill/>
          <a:ln w="412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0B09E-7690-09FC-8281-11073607B7ED}"/>
              </a:ext>
            </a:extLst>
          </p:cNvPr>
          <p:cNvSpPr txBox="1"/>
          <p:nvPr/>
        </p:nvSpPr>
        <p:spPr>
          <a:xfrm>
            <a:off x="7795878" y="3456852"/>
            <a:ext cx="31875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BDT approach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Preliminary SRs/CRs/VRs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Fake factor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000" dirty="0"/>
              <a:t>Expected signal sensitivity</a:t>
            </a:r>
          </a:p>
          <a:p>
            <a:endParaRPr lang="en-CN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2E4ED-1810-8369-FDA0-E0EDB92B3098}"/>
              </a:ext>
            </a:extLst>
          </p:cNvPr>
          <p:cNvSpPr txBox="1"/>
          <p:nvPr/>
        </p:nvSpPr>
        <p:spPr>
          <a:xfrm>
            <a:off x="7795878" y="2831691"/>
            <a:ext cx="267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C1C1/C1N2 channel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9FC8C-3444-D1A2-4D20-F10CED8E0217}"/>
              </a:ext>
            </a:extLst>
          </p:cNvPr>
          <p:cNvSpPr txBox="1"/>
          <p:nvPr/>
        </p:nvSpPr>
        <p:spPr>
          <a:xfrm>
            <a:off x="2658417" y="2254091"/>
            <a:ext cx="1527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Direct stau</a:t>
            </a:r>
          </a:p>
        </p:txBody>
      </p:sp>
    </p:spTree>
    <p:extLst>
      <p:ext uri="{BB962C8B-B14F-4D97-AF65-F5344CB8AC3E}">
        <p14:creationId xmlns:p14="http://schemas.microsoft.com/office/powerpoint/2010/main" val="169540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9D31D-EA46-737F-D5DA-C0C1FBB2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6A142-33CA-7F3E-CD16-00F7D208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1EB70-909F-FF98-4A60-BC79A66F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43</a:t>
            </a:fld>
            <a:endParaRPr lang="en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A860B8-9B3A-5B5D-2473-336EEB58D78D}"/>
              </a:ext>
            </a:extLst>
          </p:cNvPr>
          <p:cNvSpPr txBox="1"/>
          <p:nvPr/>
        </p:nvSpPr>
        <p:spPr>
          <a:xfrm>
            <a:off x="769460" y="50906"/>
            <a:ext cx="153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D6A44-8D5F-69D3-BFE7-6A87D09371C9}"/>
              </a:ext>
            </a:extLst>
          </p:cNvPr>
          <p:cNvSpPr txBox="1"/>
          <p:nvPr/>
        </p:nvSpPr>
        <p:spPr>
          <a:xfrm>
            <a:off x="769460" y="1736229"/>
            <a:ext cx="6910546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2D33"/>
                </a:solidFill>
                <a:effectLst/>
                <a:cs typeface="GillSans" panose="020B0502020104020203" pitchFamily="34" charset="-79"/>
              </a:rPr>
              <a:t>1. Finalize SRs/CRs/VRs for all scenarios</a:t>
            </a:r>
            <a:br>
              <a:rPr lang="en-US" sz="2800" b="0" dirty="0">
                <a:solidFill>
                  <a:srgbClr val="002D33"/>
                </a:solidFill>
                <a:effectLst/>
                <a:cs typeface="GillSans" panose="020B0502020104020203" pitchFamily="34" charset="-79"/>
              </a:rPr>
            </a:br>
            <a:endParaRPr lang="en-US" sz="2800" dirty="0">
              <a:effectLst/>
            </a:endParaRPr>
          </a:p>
          <a:p>
            <a:r>
              <a:rPr lang="en-CN" sz="2800" dirty="0"/>
              <a:t>2. </a:t>
            </a:r>
            <a:r>
              <a:rPr lang="en-US" sz="2800" dirty="0">
                <a:solidFill>
                  <a:srgbClr val="002D33"/>
                </a:solidFill>
                <a:cs typeface="GillSans" panose="020B0502020104020203" pitchFamily="34" charset="-79"/>
              </a:rPr>
              <a:t>S</a:t>
            </a:r>
            <a:r>
              <a:rPr lang="en-US" sz="2800" b="0" dirty="0">
                <a:solidFill>
                  <a:srgbClr val="002D33"/>
                </a:solidFill>
                <a:effectLst/>
                <a:cs typeface="GillSans" panose="020B0502020104020203" pitchFamily="34" charset="-79"/>
              </a:rPr>
              <a:t>ystematics studies</a:t>
            </a:r>
            <a:br>
              <a:rPr lang="en-US" sz="2800" b="0" dirty="0">
                <a:solidFill>
                  <a:srgbClr val="002D33"/>
                </a:solidFill>
                <a:effectLst/>
                <a:cs typeface="GillSans" panose="020B0502020104020203" pitchFamily="34" charset="-79"/>
              </a:rPr>
            </a:br>
            <a:endParaRPr lang="en-US" sz="2800" dirty="0">
              <a:effectLst/>
            </a:endParaRPr>
          </a:p>
          <a:p>
            <a:r>
              <a:rPr lang="en-CN" sz="2800" dirty="0"/>
              <a:t>3. </a:t>
            </a:r>
            <a:r>
              <a:rPr lang="en-US" sz="2800" dirty="0">
                <a:solidFill>
                  <a:srgbClr val="002D33"/>
                </a:solidFill>
                <a:cs typeface="GillSans" panose="020B0502020104020203" pitchFamily="34" charset="-79"/>
              </a:rPr>
              <a:t>E</a:t>
            </a:r>
            <a:r>
              <a:rPr lang="en-US" sz="2800" b="0" dirty="0">
                <a:solidFill>
                  <a:srgbClr val="002D33"/>
                </a:solidFill>
                <a:effectLst/>
                <a:cs typeface="GillSans" panose="020B0502020104020203" pitchFamily="34" charset="-79"/>
              </a:rPr>
              <a:t>xpected limit with uncertainty </a:t>
            </a:r>
            <a:endParaRPr lang="en-US" sz="2800" dirty="0">
              <a:effectLst/>
            </a:endParaRPr>
          </a:p>
          <a:p>
            <a:endParaRPr lang="en-CN" sz="2800" dirty="0"/>
          </a:p>
          <a:p>
            <a:r>
              <a:rPr lang="en-CN" sz="2800" dirty="0"/>
              <a:t>4. </a:t>
            </a:r>
            <a:r>
              <a:rPr lang="en-US" sz="2800" b="0" dirty="0">
                <a:solidFill>
                  <a:srgbClr val="002D33"/>
                </a:solidFill>
                <a:effectLst/>
                <a:cs typeface="GillSans" panose="020B0502020104020203" pitchFamily="34" charset="-79"/>
              </a:rPr>
              <a:t>Internal note to be prepared for EB request </a:t>
            </a:r>
            <a:endParaRPr lang="en-US" sz="2800" dirty="0">
              <a:effectLst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57062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4B49-7331-A75B-8B01-B5EEF499A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45" y="2765976"/>
            <a:ext cx="11040909" cy="1326048"/>
          </a:xfrm>
        </p:spPr>
        <p:txBody>
          <a:bodyPr/>
          <a:lstStyle/>
          <a:p>
            <a:r>
              <a:rPr kumimoji="1" lang="en-US" altLang="zh-CN" sz="4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Backup</a:t>
            </a:r>
            <a:endParaRPr lang="en-CN" dirty="0"/>
          </a:p>
        </p:txBody>
      </p:sp>
      <p:pic>
        <p:nvPicPr>
          <p:cNvPr id="3" name="Picture 2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1C71F71-96D1-7CE5-BF23-0F8D2C83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20" y="321821"/>
            <a:ext cx="3631580" cy="6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24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4B49-7331-A75B-8B01-B5EEF499A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45" y="2765976"/>
            <a:ext cx="11040909" cy="1326048"/>
          </a:xfrm>
        </p:spPr>
        <p:txBody>
          <a:bodyPr/>
          <a:lstStyle/>
          <a:p>
            <a:r>
              <a:rPr lang="en-CN" b="1" dirty="0">
                <a:latin typeface="+mn-lt"/>
              </a:rPr>
              <a:t>Direct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 err="1">
                <a:latin typeface="+mn-lt"/>
              </a:rPr>
              <a:t>stau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ISR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part</a:t>
            </a:r>
            <a:endParaRPr lang="en-CN" b="1" dirty="0">
              <a:latin typeface="+mn-lt"/>
            </a:endParaRPr>
          </a:p>
        </p:txBody>
      </p:sp>
      <p:pic>
        <p:nvPicPr>
          <p:cNvPr id="3" name="Picture 2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1C71F71-96D1-7CE5-BF23-0F8D2C83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20" y="321821"/>
            <a:ext cx="3631580" cy="6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1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04469-E269-E270-F64D-17ECD5F6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8F2E9-AB03-F9D7-576C-B687D1F4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E9E78-0FB0-A781-44BD-615F253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46</a:t>
            </a:fld>
            <a:endParaRPr lang="en-CN" dirty="0"/>
          </a:p>
        </p:txBody>
      </p:sp>
      <p:sp>
        <p:nvSpPr>
          <p:cNvPr id="20" name="矩形 3">
            <a:extLst>
              <a:ext uri="{FF2B5EF4-FFF2-40B4-BE49-F238E27FC236}">
                <a16:creationId xmlns:a16="http://schemas.microsoft.com/office/drawing/2014/main" id="{35065803-83DE-9045-C93E-AF370B6AD637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D31771B-07BA-6A37-BC86-2DD9211B51AA}"/>
              </a:ext>
            </a:extLst>
          </p:cNvPr>
          <p:cNvSpPr txBox="1"/>
          <p:nvPr/>
        </p:nvSpPr>
        <p:spPr>
          <a:xfrm>
            <a:off x="769460" y="50906"/>
            <a:ext cx="7152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 modeling(HH)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E08853A-06E7-46DE-9E10-6AAC83E8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428"/>
            <a:ext cx="2527300" cy="1816100"/>
          </a:xfrm>
          <a:prstGeom prst="rect">
            <a:avLst/>
          </a:prstGeom>
        </p:spPr>
      </p:pic>
      <p:pic>
        <p:nvPicPr>
          <p:cNvPr id="25" name="Picture 2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10DBD22-1325-360D-8DC9-7CBFC3743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48" y="906428"/>
            <a:ext cx="2527300" cy="1816100"/>
          </a:xfrm>
          <a:prstGeom prst="rect">
            <a:avLst/>
          </a:prstGeom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AD4CC46-A844-3333-4E33-83D60768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96" y="906428"/>
            <a:ext cx="2527300" cy="1816100"/>
          </a:xfrm>
          <a:prstGeom prst="rect">
            <a:avLst/>
          </a:prstGeom>
        </p:spPr>
      </p:pic>
      <p:pic>
        <p:nvPicPr>
          <p:cNvPr id="29" name="Picture 28" descr="A graph of different colored numbers&#10;&#10;Description automatically generated with medium confidence">
            <a:extLst>
              <a:ext uri="{FF2B5EF4-FFF2-40B4-BE49-F238E27FC236}">
                <a16:creationId xmlns:a16="http://schemas.microsoft.com/office/drawing/2014/main" id="{7322817A-6194-16A3-E756-91EF6E25A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444" y="914914"/>
            <a:ext cx="2527300" cy="1816100"/>
          </a:xfrm>
          <a:prstGeom prst="rect">
            <a:avLst/>
          </a:prstGeom>
        </p:spPr>
      </p:pic>
      <p:pic>
        <p:nvPicPr>
          <p:cNvPr id="31" name="Picture 3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7C80850-D3C0-0F7F-ED2A-8A0384E71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80811"/>
            <a:ext cx="2527300" cy="1816100"/>
          </a:xfrm>
          <a:prstGeom prst="rect">
            <a:avLst/>
          </a:prstGeom>
        </p:spPr>
      </p:pic>
      <p:pic>
        <p:nvPicPr>
          <p:cNvPr id="33" name="Picture 3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0A7992-4BDF-1DD0-D305-ED516F600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996" y="2880811"/>
            <a:ext cx="2527300" cy="1816100"/>
          </a:xfrm>
          <a:prstGeom prst="rect">
            <a:avLst/>
          </a:prstGeom>
        </p:spPr>
      </p:pic>
      <p:pic>
        <p:nvPicPr>
          <p:cNvPr id="35" name="Picture 3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2FD78F5-B2E3-457C-495C-4EEEE9225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9849" y="2897783"/>
            <a:ext cx="2527300" cy="1816100"/>
          </a:xfrm>
          <a:prstGeom prst="rect">
            <a:avLst/>
          </a:prstGeom>
        </p:spPr>
      </p:pic>
      <p:pic>
        <p:nvPicPr>
          <p:cNvPr id="37" name="Picture 3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A2B85B8-83C1-CDA4-6BBD-5814DFC14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7444" y="2897783"/>
            <a:ext cx="2527300" cy="1816100"/>
          </a:xfrm>
          <a:prstGeom prst="rect">
            <a:avLst/>
          </a:prstGeom>
        </p:spPr>
      </p:pic>
      <p:pic>
        <p:nvPicPr>
          <p:cNvPr id="39" name="Picture 3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4B08D72-9EEF-27AC-D22E-623DE5196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72" y="4696912"/>
            <a:ext cx="2527300" cy="1816100"/>
          </a:xfrm>
          <a:prstGeom prst="rect">
            <a:avLst/>
          </a:prstGeom>
        </p:spPr>
      </p:pic>
      <p:pic>
        <p:nvPicPr>
          <p:cNvPr id="41" name="Picture 4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E337481-339D-067D-BA5B-90BC28F20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7697" y="4705398"/>
            <a:ext cx="2527300" cy="18161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51FB4C6-F867-D43F-10CD-48A203399577}"/>
              </a:ext>
            </a:extLst>
          </p:cNvPr>
          <p:cNvSpPr txBox="1"/>
          <p:nvPr/>
        </p:nvSpPr>
        <p:spPr>
          <a:xfrm>
            <a:off x="6086475" y="5414963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run2 + partial run3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32874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04469-E269-E270-F64D-17ECD5F6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8F2E9-AB03-F9D7-576C-B687D1F4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E9E78-0FB0-A781-44BD-615F253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47</a:t>
            </a:fld>
            <a:endParaRPr lang="en-CN" dirty="0"/>
          </a:p>
        </p:txBody>
      </p:sp>
      <p:sp>
        <p:nvSpPr>
          <p:cNvPr id="20" name="矩形 3">
            <a:extLst>
              <a:ext uri="{FF2B5EF4-FFF2-40B4-BE49-F238E27FC236}">
                <a16:creationId xmlns:a16="http://schemas.microsoft.com/office/drawing/2014/main" id="{35065803-83DE-9045-C93E-AF370B6AD637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D31771B-07BA-6A37-BC86-2DD9211B51AA}"/>
              </a:ext>
            </a:extLst>
          </p:cNvPr>
          <p:cNvSpPr txBox="1"/>
          <p:nvPr/>
        </p:nvSpPr>
        <p:spPr>
          <a:xfrm>
            <a:off x="769460" y="50906"/>
            <a:ext cx="710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 modeling(LH)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D570E94-489F-AACF-EC85-A05EB783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051"/>
            <a:ext cx="2527300" cy="181610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41375ED-0123-5E9D-6AA2-A882C9E9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829665"/>
            <a:ext cx="2527300" cy="181610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AA139D6-5CA3-5E01-C25F-F49A2060A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797096"/>
            <a:ext cx="2527300" cy="1816100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0443F2C-2C56-B846-3DD3-AEDC73703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900" y="813381"/>
            <a:ext cx="2527300" cy="1816100"/>
          </a:xfrm>
          <a:prstGeom prst="rect">
            <a:avLst/>
          </a:prstGeom>
        </p:spPr>
      </p:pic>
      <p:pic>
        <p:nvPicPr>
          <p:cNvPr id="14" name="Picture 13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C71120DC-4B3D-A753-0C61-C59E1DF44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66057"/>
            <a:ext cx="2527301" cy="1816101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BBC65F2-60C8-A3EC-9189-EF4B8B986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2660192"/>
            <a:ext cx="2527300" cy="1816100"/>
          </a:xfrm>
          <a:prstGeom prst="rect">
            <a:avLst/>
          </a:prstGeom>
        </p:spPr>
      </p:pic>
      <p:pic>
        <p:nvPicPr>
          <p:cNvPr id="18" name="Picture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81EC933-2D08-806A-63B5-08B9DB746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4600" y="2660192"/>
            <a:ext cx="2527301" cy="1816101"/>
          </a:xfrm>
          <a:prstGeom prst="rect">
            <a:avLst/>
          </a:prstGeom>
        </p:spPr>
      </p:pic>
      <p:pic>
        <p:nvPicPr>
          <p:cNvPr id="22" name="Picture 2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208D7A3-BBD5-6BE3-AB5A-BDB748368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900" y="2674620"/>
            <a:ext cx="2527300" cy="1816100"/>
          </a:xfrm>
          <a:prstGeom prst="rect">
            <a:avLst/>
          </a:prstGeom>
        </p:spPr>
      </p:pic>
      <p:pic>
        <p:nvPicPr>
          <p:cNvPr id="26" name="Picture 2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5E021BE-6DC5-6DF7-FB72-10E30FB55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27198"/>
            <a:ext cx="2527301" cy="1816101"/>
          </a:xfrm>
          <a:prstGeom prst="rect">
            <a:avLst/>
          </a:prstGeom>
        </p:spPr>
      </p:pic>
      <p:pic>
        <p:nvPicPr>
          <p:cNvPr id="30" name="Picture 2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8BD6CFB-E0C5-A174-E532-17C8A62F50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6074" y="4527198"/>
            <a:ext cx="2527301" cy="18161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AB5B10-E2C4-0B66-C7CF-3291CB7288B6}"/>
              </a:ext>
            </a:extLst>
          </p:cNvPr>
          <p:cNvSpPr txBox="1"/>
          <p:nvPr/>
        </p:nvSpPr>
        <p:spPr>
          <a:xfrm>
            <a:off x="6086475" y="5414963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run2 + partial run3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11575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11327-D8F4-9C5F-09E7-5FC9371D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01406-E405-BEC8-B4DF-D7D342F8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31FBD-25F1-59A8-B1AD-E4E64697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48</a:t>
            </a:fld>
            <a:endParaRPr lang="en-CN" dirty="0"/>
          </a:p>
        </p:txBody>
      </p:sp>
      <p:pic>
        <p:nvPicPr>
          <p:cNvPr id="5" name="图片 8">
            <a:extLst>
              <a:ext uri="{FF2B5EF4-FFF2-40B4-BE49-F238E27FC236}">
                <a16:creationId xmlns:a16="http://schemas.microsoft.com/office/drawing/2014/main" id="{E191BFA5-A733-B501-2C45-7FED93666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2" y="3908564"/>
            <a:ext cx="3553528" cy="2553540"/>
          </a:xfrm>
          <a:prstGeom prst="rect">
            <a:avLst/>
          </a:prstGeom>
        </p:spPr>
      </p:pic>
      <p:pic>
        <p:nvPicPr>
          <p:cNvPr id="6" name="图片 10">
            <a:extLst>
              <a:ext uri="{FF2B5EF4-FFF2-40B4-BE49-F238E27FC236}">
                <a16:creationId xmlns:a16="http://schemas.microsoft.com/office/drawing/2014/main" id="{BC75D7F5-3392-F6DD-968C-6FA99D98C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36" y="3908564"/>
            <a:ext cx="3553528" cy="2553540"/>
          </a:xfrm>
          <a:prstGeom prst="rect">
            <a:avLst/>
          </a:prstGeom>
        </p:spPr>
      </p:pic>
      <p:pic>
        <p:nvPicPr>
          <p:cNvPr id="7" name="图片 12">
            <a:extLst>
              <a:ext uri="{FF2B5EF4-FFF2-40B4-BE49-F238E27FC236}">
                <a16:creationId xmlns:a16="http://schemas.microsoft.com/office/drawing/2014/main" id="{C2568DE6-CE2A-8001-18F7-806A69367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2" y="1396179"/>
            <a:ext cx="3553528" cy="2553540"/>
          </a:xfrm>
          <a:prstGeom prst="rect">
            <a:avLst/>
          </a:prstGeom>
        </p:spPr>
      </p:pic>
      <p:pic>
        <p:nvPicPr>
          <p:cNvPr id="8" name="图片 14">
            <a:extLst>
              <a:ext uri="{FF2B5EF4-FFF2-40B4-BE49-F238E27FC236}">
                <a16:creationId xmlns:a16="http://schemas.microsoft.com/office/drawing/2014/main" id="{7E8D59FF-12F9-C7E0-4025-C28BE9877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5" y="1396179"/>
            <a:ext cx="3553528" cy="2553540"/>
          </a:xfrm>
          <a:prstGeom prst="rect">
            <a:avLst/>
          </a:prstGeom>
        </p:spPr>
      </p:pic>
      <p:sp>
        <p:nvSpPr>
          <p:cNvPr id="9" name="文本框 15">
            <a:extLst>
              <a:ext uri="{FF2B5EF4-FFF2-40B4-BE49-F238E27FC236}">
                <a16:creationId xmlns:a16="http://schemas.microsoft.com/office/drawing/2014/main" id="{21494E85-1EF3-F660-24C0-4FCFF562A6B1}"/>
              </a:ext>
            </a:extLst>
          </p:cNvPr>
          <p:cNvSpPr txBox="1"/>
          <p:nvPr/>
        </p:nvSpPr>
        <p:spPr>
          <a:xfrm rot="16200000">
            <a:off x="843219" y="2054871"/>
            <a:ext cx="50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ID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F90DF7B7-C7D4-D269-FE32-4E80EC57C1A9}"/>
              </a:ext>
            </a:extLst>
          </p:cNvPr>
          <p:cNvSpPr txBox="1"/>
          <p:nvPr/>
        </p:nvSpPr>
        <p:spPr>
          <a:xfrm rot="16200000">
            <a:off x="584463" y="4812327"/>
            <a:ext cx="101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anti-ID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6238D9E1-465C-EBDD-7916-F34711C933A4}"/>
              </a:ext>
            </a:extLst>
          </p:cNvPr>
          <p:cNvSpPr txBox="1"/>
          <p:nvPr/>
        </p:nvSpPr>
        <p:spPr>
          <a:xfrm>
            <a:off x="2658105" y="669609"/>
            <a:ext cx="120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1-prong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2" name="文本框 18">
            <a:extLst>
              <a:ext uri="{FF2B5EF4-FFF2-40B4-BE49-F238E27FC236}">
                <a16:creationId xmlns:a16="http://schemas.microsoft.com/office/drawing/2014/main" id="{9D8DDC1C-9EC3-CB00-8667-E74771F911B9}"/>
              </a:ext>
            </a:extLst>
          </p:cNvPr>
          <p:cNvSpPr txBox="1"/>
          <p:nvPr/>
        </p:nvSpPr>
        <p:spPr>
          <a:xfrm>
            <a:off x="7067680" y="669609"/>
            <a:ext cx="120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accent2"/>
                </a:solidFill>
              </a:rPr>
              <a:t>3-prong</a:t>
            </a:r>
            <a:endParaRPr kumimoji="1" lang="zh-CN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40FA9BB0-B9A0-82AB-5F00-B6389E8B6DE3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FC6F388C-F9D9-6D78-7017-6AFC47B13C27}"/>
              </a:ext>
            </a:extLst>
          </p:cNvPr>
          <p:cNvSpPr txBox="1"/>
          <p:nvPr/>
        </p:nvSpPr>
        <p:spPr>
          <a:xfrm>
            <a:off x="769460" y="50906"/>
            <a:ext cx="702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Fake purity in CR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80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06D0D-1EA7-0AA5-A326-847CF68E9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0E9B2-7D09-1F93-DFE6-D3700384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39EEB-2592-553D-4D93-4051207BE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49</a:t>
            </a:fld>
            <a:endParaRPr lang="en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C70E4DE-A3D9-0BA6-D2EF-F6E24790DFFC}"/>
              </a:ext>
            </a:extLst>
          </p:cNvPr>
          <p:cNvSpPr txBox="1">
            <a:spLocks/>
          </p:cNvSpPr>
          <p:nvPr/>
        </p:nvSpPr>
        <p:spPr>
          <a:xfrm>
            <a:off x="0" y="1423732"/>
            <a:ext cx="7205498" cy="40105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kumimoji="1" lang="en-US" altLang="zh-CN" sz="2000" b="1"/>
              <a:t>Binned in prongness, tau eta, tau pT</a:t>
            </a:r>
          </a:p>
          <a:p>
            <a:pPr marL="742950" lvl="1" indent="-285750"/>
            <a:r>
              <a:rPr kumimoji="1" lang="en-US" altLang="zh-CN" sz="1800"/>
              <a:t>Eta bins</a:t>
            </a:r>
          </a:p>
          <a:p>
            <a:pPr marL="1200150" lvl="2" indent="-285750"/>
            <a:r>
              <a:rPr kumimoji="1" lang="en-US" altLang="zh-CN" sz="1600"/>
              <a:t>2 bins: central [0,1.37], forward [1.52,2.5]</a:t>
            </a:r>
          </a:p>
          <a:p>
            <a:pPr marL="1200150" lvl="2" indent="-285750"/>
            <a:r>
              <a:rPr kumimoji="1" lang="en-US" altLang="zh-CN" sz="1600"/>
              <a:t>3 bins: eta0,1,2 for [0,1), [1, 1.37], [1.52,2.5]</a:t>
            </a:r>
            <a:endParaRPr kumimoji="1" lang="en" altLang="zh-CN" sz="1600"/>
          </a:p>
          <a:p>
            <a:r>
              <a:rPr kumimoji="1" lang="en-US" altLang="zh-CN" sz="2000" b="1"/>
              <a:t>Auto binning:</a:t>
            </a:r>
          </a:p>
          <a:p>
            <a:pPr lvl="1"/>
            <a:r>
              <a:rPr kumimoji="1" lang="en" altLang="zh-CN" sz="1800"/>
              <a:t>&gt; 10% of events in nominator and denominator</a:t>
            </a:r>
          </a:p>
          <a:p>
            <a:pPr lvl="1"/>
            <a:r>
              <a:rPr kumimoji="1" lang="en" altLang="zh-CN" sz="1800"/>
              <a:t>Add bins to bin i until it is not consistent anymore with bin i - 1</a:t>
            </a:r>
          </a:p>
          <a:p>
            <a:pPr lvl="2"/>
            <a:r>
              <a:rPr kumimoji="1" lang="en" altLang="zh-CN" sz="1600"/>
              <a:t>Relative stat uncertainty on ratio smaller than 50%</a:t>
            </a:r>
          </a:p>
          <a:p>
            <a:pPr lvl="2"/>
            <a:r>
              <a:rPr kumimoji="1" lang="en" altLang="zh-CN" sz="1600"/>
              <a:t>&gt;10% events in nominator and denominator</a:t>
            </a:r>
          </a:p>
          <a:p>
            <a:r>
              <a:rPr kumimoji="1" lang="en-US" altLang="zh-CN" sz="2000"/>
              <a:t>1-prong: 3 eta bins</a:t>
            </a:r>
          </a:p>
          <a:p>
            <a:r>
              <a:rPr kumimoji="1" lang="en-US" altLang="zh-CN" sz="2000"/>
              <a:t>3-prong: central, forward regions</a:t>
            </a:r>
            <a:endParaRPr kumimoji="1" lang="en-US" altLang="zh-CN" sz="2000" dirty="0"/>
          </a:p>
        </p:txBody>
      </p:sp>
      <p:pic>
        <p:nvPicPr>
          <p:cNvPr id="6" name="图片 17">
            <a:extLst>
              <a:ext uri="{FF2B5EF4-FFF2-40B4-BE49-F238E27FC236}">
                <a16:creationId xmlns:a16="http://schemas.microsoft.com/office/drawing/2014/main" id="{BEE8EDA9-5DC4-4BCE-7683-BFD7CD857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" r="6065"/>
          <a:stretch/>
        </p:blipFill>
        <p:spPr>
          <a:xfrm>
            <a:off x="8312726" y="876398"/>
            <a:ext cx="3879273" cy="2747135"/>
          </a:xfrm>
          <a:prstGeom prst="rect">
            <a:avLst/>
          </a:prstGeom>
        </p:spPr>
      </p:pic>
      <p:pic>
        <p:nvPicPr>
          <p:cNvPr id="7" name="图片 21">
            <a:extLst>
              <a:ext uri="{FF2B5EF4-FFF2-40B4-BE49-F238E27FC236}">
                <a16:creationId xmlns:a16="http://schemas.microsoft.com/office/drawing/2014/main" id="{013DF6A8-35F1-3876-826A-926B5B4C3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7" y="3597409"/>
            <a:ext cx="3969710" cy="2450015"/>
          </a:xfrm>
          <a:prstGeom prst="rect">
            <a:avLst/>
          </a:prstGeom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D907F172-9366-9B34-768E-FEA826CC32D3}"/>
              </a:ext>
            </a:extLst>
          </p:cNvPr>
          <p:cNvSpPr txBox="1"/>
          <p:nvPr/>
        </p:nvSpPr>
        <p:spPr>
          <a:xfrm>
            <a:off x="769460" y="50906"/>
            <a:ext cx="597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Fake Factor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6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F1672-F317-43EC-3D65-43A8D253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BEA7E-4244-C387-2777-8BBAB98F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9F06-9109-26BA-4E19-7039DB18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F26BD810-A18E-D02A-D3BB-6FEB0C9931E3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Definition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960D5E7-C559-FCC4-1241-5EEDF6203B71}"/>
              </a:ext>
            </a:extLst>
          </p:cNvPr>
          <p:cNvSpPr txBox="1">
            <a:spLocks/>
          </p:cNvSpPr>
          <p:nvPr/>
        </p:nvSpPr>
        <p:spPr>
          <a:xfrm>
            <a:off x="272839" y="1298768"/>
            <a:ext cx="7772400" cy="12548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Full ST config: </a:t>
            </a:r>
            <a:r>
              <a:rPr kumimoji="1" lang="en-US" altLang="zh-CN" dirty="0">
                <a:hlinkClick r:id="rId2"/>
              </a:rPr>
              <a:t>Run2</a:t>
            </a:r>
            <a:r>
              <a:rPr kumimoji="1" lang="en-US" altLang="zh-CN" dirty="0"/>
              <a:t>, </a:t>
            </a:r>
            <a:r>
              <a:rPr kumimoji="1" lang="en-US" altLang="zh-CN" dirty="0">
                <a:hlinkClick r:id="rId3"/>
              </a:rPr>
              <a:t>Run3</a:t>
            </a:r>
            <a:endParaRPr kumimoji="1" lang="en-US" altLang="zh-CN" dirty="0"/>
          </a:p>
          <a:p>
            <a:r>
              <a:rPr kumimoji="1" lang="en-US" altLang="zh-CN" dirty="0"/>
              <a:t>Follow the CP recommendation</a:t>
            </a:r>
            <a:endParaRPr kumimoji="1" lang="zh-CN" altLang="en-US" dirty="0"/>
          </a:p>
        </p:txBody>
      </p:sp>
      <p:pic>
        <p:nvPicPr>
          <p:cNvPr id="8" name="图片 11">
            <a:extLst>
              <a:ext uri="{FF2B5EF4-FFF2-40B4-BE49-F238E27FC236}">
                <a16:creationId xmlns:a16="http://schemas.microsoft.com/office/drawing/2014/main" id="{7EAE7019-B3C0-DD6A-9FA5-E565B2308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2553629"/>
            <a:ext cx="8185457" cy="21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31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31BA4-3FEB-5ED0-0E05-6EF02D2A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E23DC-E2BA-8387-DEE7-A842E12B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BAE95-FDFA-F09F-0DBC-2FBFC7ED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50</a:t>
            </a:fld>
            <a:endParaRPr lang="en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325AEC-1593-1859-FA09-D8373D49EBD9}"/>
              </a:ext>
            </a:extLst>
          </p:cNvPr>
          <p:cNvSpPr txBox="1"/>
          <p:nvPr/>
        </p:nvSpPr>
        <p:spPr>
          <a:xfrm>
            <a:off x="769460" y="50906"/>
            <a:ext cx="7682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Neuron network(HH)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9C4624A-0C8D-89E0-268E-ED5B65AB4A3D}"/>
              </a:ext>
            </a:extLst>
          </p:cNvPr>
          <p:cNvSpPr txBox="1">
            <a:spLocks/>
          </p:cNvSpPr>
          <p:nvPr/>
        </p:nvSpPr>
        <p:spPr>
          <a:xfrm>
            <a:off x="47986" y="671345"/>
            <a:ext cx="4928905" cy="57182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" altLang="zh-CN" sz="1300"/>
              <a:t>Train: Val: Test = 0.72 : 0.18 : 0.1</a:t>
            </a:r>
          </a:p>
          <a:p>
            <a:pPr>
              <a:lnSpc>
                <a:spcPct val="120000"/>
              </a:lnSpc>
            </a:pPr>
            <a:r>
              <a:rPr lang="en" altLang="zh-CN" sz="1300"/>
              <a:t>Model Architecture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Model: MLP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Hidden layers: [256, 128, 128, 64, 32]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Activation Function: Leaky ReLU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Batch Normalization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Dropout Rate: 0.3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L2 Regularization (</a:t>
            </a:r>
            <a:r>
              <a:rPr lang="el-GR" altLang="zh-CN" sz="1300"/>
              <a:t>λ): 1</a:t>
            </a:r>
            <a:r>
              <a:rPr lang="en" altLang="zh-CN" sz="1300"/>
              <a:t>e-4</a:t>
            </a:r>
          </a:p>
          <a:p>
            <a:pPr>
              <a:lnSpc>
                <a:spcPct val="120000"/>
              </a:lnSpc>
            </a:pPr>
            <a:r>
              <a:rPr lang="en" altLang="zh-CN" sz="1300"/>
              <a:t>Training Configuration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Optimizer: Adam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Learning Rate: 1e-3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Batch Size: 128</a:t>
            </a:r>
          </a:p>
          <a:p>
            <a:pPr lvl="1">
              <a:lnSpc>
                <a:spcPct val="120000"/>
              </a:lnSpc>
            </a:pPr>
            <a:r>
              <a:rPr lang="en" altLang="zh-CN" sz="1300"/>
              <a:t>Epochs: 600</a:t>
            </a:r>
          </a:p>
          <a:p>
            <a:pPr marL="285750" indent="-285750">
              <a:lnSpc>
                <a:spcPct val="120000"/>
              </a:lnSpc>
            </a:pPr>
            <a:r>
              <a:rPr lang="en" altLang="zh-CN" sz="1300"/>
              <a:t>Reduce Learning Rate on Plateau:</a:t>
            </a:r>
          </a:p>
          <a:p>
            <a:pPr marL="742950" lvl="1" indent="-285750">
              <a:lnSpc>
                <a:spcPct val="120000"/>
              </a:lnSpc>
            </a:pPr>
            <a:r>
              <a:rPr lang="en" altLang="zh-CN" sz="1300"/>
              <a:t>Monitor: val_loss</a:t>
            </a:r>
          </a:p>
          <a:p>
            <a:pPr marL="742950" lvl="1" indent="-285750">
              <a:lnSpc>
                <a:spcPct val="120000"/>
              </a:lnSpc>
            </a:pPr>
            <a:r>
              <a:rPr lang="en" altLang="zh-CN" sz="1300"/>
              <a:t>Factor: 0.5</a:t>
            </a:r>
          </a:p>
          <a:p>
            <a:pPr marL="742950" lvl="1" indent="-285750">
              <a:lnSpc>
                <a:spcPct val="120000"/>
              </a:lnSpc>
            </a:pPr>
            <a:r>
              <a:rPr lang="en" altLang="zh-CN" sz="1300"/>
              <a:t>Patience: 20</a:t>
            </a:r>
            <a:endParaRPr lang="en" altLang="zh-CN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269B612-B6E2-1889-5DD3-E363B4554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6891" y="671345"/>
                <a:ext cx="6082102" cy="59580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Class</a:t>
                </a:r>
              </a:p>
              <a:p>
                <a:pPr lvl="1"/>
                <a:r>
                  <a:rPr kumimoji="1" lang="en-US" altLang="zh-CN" dirty="0"/>
                  <a:t>1: ISR (100,70)</a:t>
                </a:r>
              </a:p>
              <a:p>
                <a:pPr lvl="1"/>
                <a:r>
                  <a:rPr kumimoji="1" lang="en-US" altLang="zh-CN" dirty="0"/>
                  <a:t>2: Fake</a:t>
                </a:r>
              </a:p>
              <a:p>
                <a:pPr lvl="1"/>
                <a:r>
                  <a:rPr kumimoji="1" lang="en-US" altLang="zh-CN" dirty="0"/>
                  <a:t>3: MB</a:t>
                </a:r>
              </a:p>
              <a:p>
                <a:pPr lvl="1"/>
                <a:r>
                  <a:rPr kumimoji="1" lang="en-US" altLang="zh-CN" dirty="0"/>
                  <a:t>4: Top</a:t>
                </a:r>
              </a:p>
              <a:p>
                <a:pPr lvl="1"/>
                <a:r>
                  <a:rPr kumimoji="1" lang="en-US" altLang="zh-CN" dirty="0"/>
                  <a:t>5: </a:t>
                </a:r>
                <a:r>
                  <a:rPr kumimoji="1" lang="en-US" altLang="zh-CN" dirty="0" err="1"/>
                  <a:t>Zjets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6: Higgs, </a:t>
                </a:r>
                <a:r>
                  <a:rPr kumimoji="1" lang="en-US" altLang="zh-CN" dirty="0" err="1"/>
                  <a:t>W+jets</a:t>
                </a:r>
                <a:endParaRPr kumimoji="1" lang="en-US" altLang="zh-CN" dirty="0"/>
              </a:p>
              <a:p>
                <a:r>
                  <a:rPr kumimoji="1" lang="en-US" altLang="zh-CN" dirty="0"/>
                  <a:t>Class weight to solve imbalance issue</a:t>
                </a:r>
              </a:p>
              <a:p>
                <a:pPr lvl="1"/>
                <a:r>
                  <a:rPr kumimoji="1" lang="en-US" altLang="zh-CN" dirty="0"/>
                  <a:t>Importance factor: [1, 1, 1, 0.5, 0.5, 0.1]</a:t>
                </a:r>
              </a:p>
              <a:p>
                <a:r>
                  <a:rPr kumimoji="1" lang="en-US" altLang="zh-CN" dirty="0"/>
                  <a:t>Normalization before training: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Drop negative weight events of train dataset for training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D269B612-B6E2-1889-5DD3-E363B4554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891" y="671345"/>
                <a:ext cx="6082102" cy="5958055"/>
              </a:xfrm>
              <a:prstGeom prst="rect">
                <a:avLst/>
              </a:prstGeom>
              <a:blipFill>
                <a:blip r:embed="rId2"/>
                <a:stretch>
                  <a:fillRect l="-625" t="-8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19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31B77-7546-8018-03C8-AF92E5D0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6C9CD-DB34-D46F-0799-3D89EF25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D755B-3B26-7E10-255E-BB68F093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51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7813818-7E25-A766-CD33-02BA69BD8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931" y="1690688"/>
                <a:ext cx="8258602" cy="224514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𝑎𝑙𝑙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</m:sub>
                        </m:sSub>
                        <m:r>
                          <a:rPr kumimoji="1" lang="en-US" altLang="zh-CN" sz="2000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2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sz="2000" dirty="0"/>
              </a:p>
              <a:p>
                <a:pPr lvl="1"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kumimoji="1" lang="en-US" altLang="zh-CN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1800" dirty="0">
                    <a:solidFill>
                      <a:srgbClr val="404040"/>
                    </a:solidFill>
                  </a:rPr>
                  <a:t>​: The total sum of weight in the entire dataset (across all classes).</a:t>
                </a:r>
              </a:p>
              <a:p>
                <a:pPr lvl="1"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1800" dirty="0">
                    <a:solidFill>
                      <a:srgbClr val="404040"/>
                    </a:solidFill>
                  </a:rPr>
                  <a:t>: The sum of weight belonging to class </a:t>
                </a:r>
                <a:r>
                  <a:rPr lang="en" altLang="zh-CN" sz="1800" dirty="0" err="1">
                    <a:solidFill>
                      <a:srgbClr val="404040"/>
                    </a:solidFill>
                  </a:rPr>
                  <a:t>i</a:t>
                </a:r>
                <a:r>
                  <a:rPr lang="en" altLang="zh-CN" sz="1800" dirty="0">
                    <a:solidFill>
                      <a:srgbClr val="404040"/>
                    </a:solidFill>
                  </a:rPr>
                  <a:t>.</a:t>
                </a:r>
              </a:p>
              <a:p>
                <a:pPr lvl="1"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  <m:r>
                      <a:rPr kumimoji="1" lang="en-US" altLang="zh-CN" sz="1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1800" dirty="0">
                    <a:solidFill>
                      <a:srgbClr val="404040"/>
                    </a:solidFill>
                  </a:rPr>
                  <a:t>: The total number of distinct classes in the dataset.</a:t>
                </a:r>
              </a:p>
              <a:p>
                <a:pPr lvl="1">
                  <a:lnSpc>
                    <a:spcPct val="12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8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1800" dirty="0">
                    <a:solidFill>
                      <a:srgbClr val="404040"/>
                    </a:solidFill>
                  </a:rPr>
                  <a:t>: importance factor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7813818-7E25-A766-CD33-02BA69BD8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31" y="1690688"/>
                <a:ext cx="8258602" cy="2245141"/>
              </a:xfrm>
              <a:prstGeom prst="rect">
                <a:avLst/>
              </a:prstGeom>
              <a:blipFill>
                <a:blip r:embed="rId2"/>
                <a:stretch>
                  <a:fillRect l="-6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4">
            <a:extLst>
              <a:ext uri="{FF2B5EF4-FFF2-40B4-BE49-F238E27FC236}">
                <a16:creationId xmlns:a16="http://schemas.microsoft.com/office/drawing/2014/main" id="{69888942-8852-48F1-C10C-0EA0B520E6C9}"/>
              </a:ext>
            </a:extLst>
          </p:cNvPr>
          <p:cNvSpPr txBox="1"/>
          <p:nvPr/>
        </p:nvSpPr>
        <p:spPr>
          <a:xfrm>
            <a:off x="769460" y="50906"/>
            <a:ext cx="5990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Class Weight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520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0FC56-6BC4-4A50-747D-20586BAA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56C3B-1C1B-B1BB-B06E-95EBEE9E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30C6A-1811-E2A6-70C4-ABFB8484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52</a:t>
            </a:fld>
            <a:endParaRPr lang="en-CN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E83DB62F-48E1-D675-DF2E-7AFF52006E9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CN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65B630-C7FF-41C0-9923-C5E5E29EED81}" type="slidenum">
              <a:rPr lang="en-GB" smtClean="0"/>
              <a:pPr/>
              <a:t>52</a:t>
            </a:fld>
            <a:endParaRPr lang="en-GB"/>
          </a:p>
        </p:txBody>
      </p:sp>
      <p:pic>
        <p:nvPicPr>
          <p:cNvPr id="6" name="图片 17">
            <a:extLst>
              <a:ext uri="{FF2B5EF4-FFF2-40B4-BE49-F238E27FC236}">
                <a16:creationId xmlns:a16="http://schemas.microsoft.com/office/drawing/2014/main" id="{81EFD375-8E24-374B-CE63-C95E23E26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9" y="4536502"/>
            <a:ext cx="2233476" cy="1800000"/>
          </a:xfrm>
          <a:prstGeom prst="rect">
            <a:avLst/>
          </a:prstGeom>
        </p:spPr>
      </p:pic>
      <p:pic>
        <p:nvPicPr>
          <p:cNvPr id="7" name="图片 19">
            <a:extLst>
              <a:ext uri="{FF2B5EF4-FFF2-40B4-BE49-F238E27FC236}">
                <a16:creationId xmlns:a16="http://schemas.microsoft.com/office/drawing/2014/main" id="{AAF4F568-7D70-B818-F412-8D283431B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15" y="4536502"/>
            <a:ext cx="2272935" cy="1800000"/>
          </a:xfrm>
          <a:prstGeom prst="rect">
            <a:avLst/>
          </a:prstGeom>
        </p:spPr>
      </p:pic>
      <p:pic>
        <p:nvPicPr>
          <p:cNvPr id="8" name="图片 21">
            <a:extLst>
              <a:ext uri="{FF2B5EF4-FFF2-40B4-BE49-F238E27FC236}">
                <a16:creationId xmlns:a16="http://schemas.microsoft.com/office/drawing/2014/main" id="{134ADA27-29DE-3398-CAC1-CE334096E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50" y="4536502"/>
            <a:ext cx="2352993" cy="1800000"/>
          </a:xfrm>
          <a:prstGeom prst="rect">
            <a:avLst/>
          </a:prstGeom>
        </p:spPr>
      </p:pic>
      <p:pic>
        <p:nvPicPr>
          <p:cNvPr id="9" name="图片 23">
            <a:extLst>
              <a:ext uri="{FF2B5EF4-FFF2-40B4-BE49-F238E27FC236}">
                <a16:creationId xmlns:a16="http://schemas.microsoft.com/office/drawing/2014/main" id="{4C41DE78-5747-333C-4ACE-BB1FF0759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43" y="4536502"/>
            <a:ext cx="2256624" cy="1800000"/>
          </a:xfrm>
          <a:prstGeom prst="rect">
            <a:avLst/>
          </a:prstGeom>
        </p:spPr>
      </p:pic>
      <p:pic>
        <p:nvPicPr>
          <p:cNvPr id="10" name="图片 25">
            <a:extLst>
              <a:ext uri="{FF2B5EF4-FFF2-40B4-BE49-F238E27FC236}">
                <a16:creationId xmlns:a16="http://schemas.microsoft.com/office/drawing/2014/main" id="{4B644579-2E5B-EEB2-B587-A9117DDAC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867" y="4536502"/>
            <a:ext cx="2324211" cy="18000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5F88C6D-AF59-3501-72FD-24E16FA779B3}"/>
              </a:ext>
            </a:extLst>
          </p:cNvPr>
          <p:cNvSpPr txBox="1">
            <a:spLocks/>
          </p:cNvSpPr>
          <p:nvPr/>
        </p:nvSpPr>
        <p:spPr>
          <a:xfrm>
            <a:off x="272839" y="742549"/>
            <a:ext cx="4928905" cy="39004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" altLang="zh-CN" b="1"/>
              <a:t>Model Architecture</a:t>
            </a:r>
          </a:p>
          <a:p>
            <a:pPr lvl="1">
              <a:lnSpc>
                <a:spcPct val="100000"/>
              </a:lnSpc>
            </a:pPr>
            <a:r>
              <a:rPr lang="en" altLang="zh-CN" sz="1800" b="1"/>
              <a:t>Neurons:</a:t>
            </a:r>
            <a:r>
              <a:rPr lang="en" altLang="zh-CN" sz="1800"/>
              <a:t> [256, 128, 128, 64, 32]</a:t>
            </a:r>
          </a:p>
          <a:p>
            <a:pPr lvl="1">
              <a:lnSpc>
                <a:spcPct val="100000"/>
              </a:lnSpc>
            </a:pPr>
            <a:r>
              <a:rPr lang="en" altLang="zh-CN" sz="1800" b="1"/>
              <a:t>Activation Function:</a:t>
            </a:r>
            <a:r>
              <a:rPr lang="en" altLang="zh-CN" sz="1800"/>
              <a:t> Leaky ReLU</a:t>
            </a:r>
          </a:p>
          <a:p>
            <a:pPr lvl="1">
              <a:lnSpc>
                <a:spcPct val="100000"/>
              </a:lnSpc>
            </a:pPr>
            <a:r>
              <a:rPr lang="en" altLang="zh-CN" sz="1800" b="1"/>
              <a:t>Batch Normalization</a:t>
            </a:r>
            <a:endParaRPr lang="en" altLang="zh-CN" sz="1800"/>
          </a:p>
          <a:p>
            <a:pPr lvl="1">
              <a:lnSpc>
                <a:spcPct val="100000"/>
              </a:lnSpc>
            </a:pPr>
            <a:r>
              <a:rPr lang="en" altLang="zh-CN" sz="1800" b="1"/>
              <a:t>Dropout Rate:</a:t>
            </a:r>
            <a:r>
              <a:rPr lang="en" altLang="zh-CN" sz="1800"/>
              <a:t> 0.3</a:t>
            </a:r>
          </a:p>
          <a:p>
            <a:pPr lvl="1">
              <a:lnSpc>
                <a:spcPct val="100000"/>
              </a:lnSpc>
            </a:pPr>
            <a:r>
              <a:rPr lang="en" altLang="zh-CN" sz="1800" b="1"/>
              <a:t>L2 Regularization (</a:t>
            </a:r>
            <a:r>
              <a:rPr lang="el-GR" altLang="zh-CN" sz="1800" b="1"/>
              <a:t>λ):</a:t>
            </a:r>
            <a:r>
              <a:rPr lang="el-GR" altLang="zh-CN" sz="1800"/>
              <a:t> 1</a:t>
            </a:r>
            <a:r>
              <a:rPr lang="en" altLang="zh-CN" sz="1800"/>
              <a:t>e-4</a:t>
            </a:r>
          </a:p>
          <a:p>
            <a:pPr>
              <a:lnSpc>
                <a:spcPct val="100000"/>
              </a:lnSpc>
            </a:pPr>
            <a:r>
              <a:rPr lang="en" altLang="zh-CN" b="1"/>
              <a:t>Training Configuration</a:t>
            </a:r>
          </a:p>
          <a:p>
            <a:pPr lvl="1">
              <a:lnSpc>
                <a:spcPct val="100000"/>
              </a:lnSpc>
            </a:pPr>
            <a:r>
              <a:rPr lang="en" altLang="zh-CN" sz="1800" b="1"/>
              <a:t>Optimizer:</a:t>
            </a:r>
            <a:r>
              <a:rPr lang="en" altLang="zh-CN" sz="1800"/>
              <a:t> Adam</a:t>
            </a:r>
          </a:p>
          <a:p>
            <a:pPr marL="1200150" lvl="2" indent="-285750">
              <a:lnSpc>
                <a:spcPct val="100000"/>
              </a:lnSpc>
            </a:pPr>
            <a:r>
              <a:rPr lang="en" altLang="zh-CN" sz="1800" b="1"/>
              <a:t>Learning Rate:</a:t>
            </a:r>
            <a:r>
              <a:rPr lang="en" altLang="zh-CN" sz="1800"/>
              <a:t> 1e-3</a:t>
            </a:r>
          </a:p>
          <a:p>
            <a:pPr lvl="1">
              <a:lnSpc>
                <a:spcPct val="100000"/>
              </a:lnSpc>
            </a:pPr>
            <a:r>
              <a:rPr lang="en" altLang="zh-CN" sz="1800" b="1"/>
              <a:t>Batch Size:</a:t>
            </a:r>
            <a:r>
              <a:rPr lang="en" altLang="zh-CN" sz="1800"/>
              <a:t> 128</a:t>
            </a:r>
          </a:p>
          <a:p>
            <a:pPr lvl="1">
              <a:lnSpc>
                <a:spcPct val="100000"/>
              </a:lnSpc>
            </a:pPr>
            <a:r>
              <a:rPr lang="en" altLang="zh-CN" sz="1800" b="1"/>
              <a:t>Epochs:</a:t>
            </a:r>
            <a:r>
              <a:rPr lang="en" altLang="zh-CN" sz="1800"/>
              <a:t> 600</a:t>
            </a:r>
            <a:endParaRPr lang="en" altLang="zh-CN" sz="1800" dirty="0"/>
          </a:p>
        </p:txBody>
      </p:sp>
      <p:sp>
        <p:nvSpPr>
          <p:cNvPr id="12" name="文本框 27">
            <a:extLst>
              <a:ext uri="{FF2B5EF4-FFF2-40B4-BE49-F238E27FC236}">
                <a16:creationId xmlns:a16="http://schemas.microsoft.com/office/drawing/2014/main" id="{38E3A30C-F208-8236-5774-736AD4A42A96}"/>
              </a:ext>
            </a:extLst>
          </p:cNvPr>
          <p:cNvSpPr txBox="1"/>
          <p:nvPr/>
        </p:nvSpPr>
        <p:spPr>
          <a:xfrm>
            <a:off x="5154968" y="640102"/>
            <a:ext cx="4234543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/>
              <a:t>Reduce Learning Rate on Plateau:</a:t>
            </a:r>
            <a:endParaRPr lang="en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Monitor: </a:t>
            </a:r>
            <a:r>
              <a:rPr lang="en" altLang="zh-CN" sz="1600" i="1" dirty="0" err="1"/>
              <a:t>val_loss</a:t>
            </a:r>
            <a:endParaRPr lang="en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Factor: 0.5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Patience: 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62D58E10-4ACD-7D80-EFEA-E7BE533F77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4968" y="2164108"/>
                <a:ext cx="5406258" cy="17211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Class weight to solve imbalance issue</a:t>
                </a:r>
              </a:p>
              <a:p>
                <a:r>
                  <a:rPr kumimoji="1" lang="en-US" altLang="zh-CN" dirty="0"/>
                  <a:t>Normalization before training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kumimoji="1" lang="en-US" altLang="zh-CN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Drop Negative weight</a:t>
                </a: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62D58E10-4ACD-7D80-EFEA-E7BE533F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68" y="2164108"/>
                <a:ext cx="5406258" cy="1721143"/>
              </a:xfrm>
              <a:prstGeom prst="rect">
                <a:avLst/>
              </a:prstGeom>
              <a:blipFill>
                <a:blip r:embed="rId7"/>
                <a:stretch>
                  <a:fillRect l="-939" t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4">
            <a:extLst>
              <a:ext uri="{FF2B5EF4-FFF2-40B4-BE49-F238E27FC236}">
                <a16:creationId xmlns:a16="http://schemas.microsoft.com/office/drawing/2014/main" id="{40F59490-E47D-3346-A065-67C0277A9B1C}"/>
              </a:ext>
            </a:extLst>
          </p:cNvPr>
          <p:cNvSpPr txBox="1"/>
          <p:nvPr/>
        </p:nvSpPr>
        <p:spPr>
          <a:xfrm>
            <a:off x="769460" y="50906"/>
            <a:ext cx="7682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Neuron network(HH)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54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04469-E269-E270-F64D-17ECD5F6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8F2E9-AB03-F9D7-576C-B687D1F4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E9E78-0FB0-A781-44BD-615F253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53</a:t>
            </a:fld>
            <a:endParaRPr lang="en-CN" dirty="0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14A2B6E4-5538-A0E9-74BB-049946990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" y="1841206"/>
            <a:ext cx="2880000" cy="2173679"/>
          </a:xfrm>
          <a:prstGeom prst="rect">
            <a:avLst/>
          </a:prstGeom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054F16DB-7F8F-68A8-3E77-0BA712673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" y="4061052"/>
            <a:ext cx="2880000" cy="2153739"/>
          </a:xfrm>
          <a:prstGeom prst="rect">
            <a:avLst/>
          </a:prstGeom>
        </p:spPr>
      </p:pic>
      <p:pic>
        <p:nvPicPr>
          <p:cNvPr id="7" name="图片 9">
            <a:extLst>
              <a:ext uri="{FF2B5EF4-FFF2-40B4-BE49-F238E27FC236}">
                <a16:creationId xmlns:a16="http://schemas.microsoft.com/office/drawing/2014/main" id="{CB46AB68-087C-95D1-AA03-CF8C37C48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11" y="743817"/>
            <a:ext cx="2340000" cy="1950000"/>
          </a:xfrm>
          <a:prstGeom prst="rect">
            <a:avLst/>
          </a:prstGeom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CDC55E7B-8779-9A53-BC68-E5DA6D403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1" y="740762"/>
            <a:ext cx="2340000" cy="1950000"/>
          </a:xfrm>
          <a:prstGeom prst="rect">
            <a:avLst/>
          </a:prstGeom>
        </p:spPr>
      </p:pic>
      <p:pic>
        <p:nvPicPr>
          <p:cNvPr id="9" name="图片 13">
            <a:extLst>
              <a:ext uri="{FF2B5EF4-FFF2-40B4-BE49-F238E27FC236}">
                <a16:creationId xmlns:a16="http://schemas.microsoft.com/office/drawing/2014/main" id="{7606E6A2-F29A-4F7F-D9DD-9F5E05E0D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11" y="742236"/>
            <a:ext cx="2340000" cy="1950000"/>
          </a:xfrm>
          <a:prstGeom prst="rect">
            <a:avLst/>
          </a:prstGeom>
        </p:spPr>
      </p:pic>
      <p:pic>
        <p:nvPicPr>
          <p:cNvPr id="10" name="图片 15">
            <a:extLst>
              <a:ext uri="{FF2B5EF4-FFF2-40B4-BE49-F238E27FC236}">
                <a16:creationId xmlns:a16="http://schemas.microsoft.com/office/drawing/2014/main" id="{C87FDAA1-58F4-DC88-AA86-94AA1232F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11" y="2677128"/>
            <a:ext cx="2340000" cy="1950000"/>
          </a:xfrm>
          <a:prstGeom prst="rect">
            <a:avLst/>
          </a:prstGeom>
        </p:spPr>
      </p:pic>
      <p:pic>
        <p:nvPicPr>
          <p:cNvPr id="11" name="图片 17">
            <a:extLst>
              <a:ext uri="{FF2B5EF4-FFF2-40B4-BE49-F238E27FC236}">
                <a16:creationId xmlns:a16="http://schemas.microsoft.com/office/drawing/2014/main" id="{B78B8870-CB70-3EB8-6568-FD2AB506F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1" y="2677128"/>
            <a:ext cx="2340000" cy="1950000"/>
          </a:xfrm>
          <a:prstGeom prst="rect">
            <a:avLst/>
          </a:prstGeom>
        </p:spPr>
      </p:pic>
      <p:pic>
        <p:nvPicPr>
          <p:cNvPr id="12" name="图片 19">
            <a:extLst>
              <a:ext uri="{FF2B5EF4-FFF2-40B4-BE49-F238E27FC236}">
                <a16:creationId xmlns:a16="http://schemas.microsoft.com/office/drawing/2014/main" id="{47D0D89B-8223-EFAA-7B66-78578172E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11" y="2677128"/>
            <a:ext cx="2340000" cy="1950000"/>
          </a:xfrm>
          <a:prstGeom prst="rect">
            <a:avLst/>
          </a:prstGeom>
        </p:spPr>
      </p:pic>
      <p:sp>
        <p:nvSpPr>
          <p:cNvPr id="13" name="文本框 20">
            <a:extLst>
              <a:ext uri="{FF2B5EF4-FFF2-40B4-BE49-F238E27FC236}">
                <a16:creationId xmlns:a16="http://schemas.microsoft.com/office/drawing/2014/main" id="{8E0724BF-1AAE-EFC2-B7DE-86050D0F5A1F}"/>
              </a:ext>
            </a:extLst>
          </p:cNvPr>
          <p:cNvSpPr txBox="1"/>
          <p:nvPr/>
        </p:nvSpPr>
        <p:spPr>
          <a:xfrm>
            <a:off x="4383886" y="1992522"/>
            <a:ext cx="61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ISR</a:t>
            </a:r>
            <a:endParaRPr kumimoji="1" lang="zh-CN" altLang="en-US" dirty="0"/>
          </a:p>
        </p:txBody>
      </p:sp>
      <p:sp>
        <p:nvSpPr>
          <p:cNvPr id="14" name="文本框 21">
            <a:extLst>
              <a:ext uri="{FF2B5EF4-FFF2-40B4-BE49-F238E27FC236}">
                <a16:creationId xmlns:a16="http://schemas.microsoft.com/office/drawing/2014/main" id="{7E13F416-7343-ADFC-085A-17E4CFBDCFA0}"/>
              </a:ext>
            </a:extLst>
          </p:cNvPr>
          <p:cNvSpPr txBox="1"/>
          <p:nvPr/>
        </p:nvSpPr>
        <p:spPr>
          <a:xfrm>
            <a:off x="6891399" y="1926386"/>
            <a:ext cx="76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Fake</a:t>
            </a:r>
            <a:endParaRPr kumimoji="1" lang="zh-CN" altLang="en-US" dirty="0"/>
          </a:p>
        </p:txBody>
      </p:sp>
      <p:sp>
        <p:nvSpPr>
          <p:cNvPr id="15" name="文本框 22">
            <a:extLst>
              <a:ext uri="{FF2B5EF4-FFF2-40B4-BE49-F238E27FC236}">
                <a16:creationId xmlns:a16="http://schemas.microsoft.com/office/drawing/2014/main" id="{ED3CC0A4-E64B-A77C-6D9C-D704C2C1041D}"/>
              </a:ext>
            </a:extLst>
          </p:cNvPr>
          <p:cNvSpPr txBox="1"/>
          <p:nvPr/>
        </p:nvSpPr>
        <p:spPr>
          <a:xfrm>
            <a:off x="9384815" y="1892871"/>
            <a:ext cx="76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VV</a:t>
            </a:r>
            <a:endParaRPr kumimoji="1" lang="zh-CN" altLang="en-US" dirty="0"/>
          </a:p>
        </p:txBody>
      </p:sp>
      <p:sp>
        <p:nvSpPr>
          <p:cNvPr id="16" name="文本框 23">
            <a:extLst>
              <a:ext uri="{FF2B5EF4-FFF2-40B4-BE49-F238E27FC236}">
                <a16:creationId xmlns:a16="http://schemas.microsoft.com/office/drawing/2014/main" id="{34FCD590-8BB1-CC66-6B4C-7051FB34AD31}"/>
              </a:ext>
            </a:extLst>
          </p:cNvPr>
          <p:cNvSpPr txBox="1"/>
          <p:nvPr/>
        </p:nvSpPr>
        <p:spPr>
          <a:xfrm>
            <a:off x="4468176" y="3573190"/>
            <a:ext cx="76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Top</a:t>
            </a:r>
            <a:endParaRPr kumimoji="1" lang="zh-CN" altLang="en-US" dirty="0"/>
          </a:p>
        </p:txBody>
      </p:sp>
      <p:sp>
        <p:nvSpPr>
          <p:cNvPr id="17" name="文本框 24">
            <a:extLst>
              <a:ext uri="{FF2B5EF4-FFF2-40B4-BE49-F238E27FC236}">
                <a16:creationId xmlns:a16="http://schemas.microsoft.com/office/drawing/2014/main" id="{7BE4ADDC-2F28-60E0-9131-8F14D3338932}"/>
              </a:ext>
            </a:extLst>
          </p:cNvPr>
          <p:cNvSpPr txBox="1"/>
          <p:nvPr/>
        </p:nvSpPr>
        <p:spPr>
          <a:xfrm>
            <a:off x="6808176" y="3691720"/>
            <a:ext cx="76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Zjets</a:t>
            </a:r>
            <a:endParaRPr kumimoji="1" lang="zh-CN" altLang="en-US" dirty="0"/>
          </a:p>
        </p:txBody>
      </p:sp>
      <p:sp>
        <p:nvSpPr>
          <p:cNvPr id="18" name="文本框 25">
            <a:extLst>
              <a:ext uri="{FF2B5EF4-FFF2-40B4-BE49-F238E27FC236}">
                <a16:creationId xmlns:a16="http://schemas.microsoft.com/office/drawing/2014/main" id="{242BE960-F49B-6B5F-888A-439CE0A737D7}"/>
              </a:ext>
            </a:extLst>
          </p:cNvPr>
          <p:cNvSpPr txBox="1"/>
          <p:nvPr/>
        </p:nvSpPr>
        <p:spPr>
          <a:xfrm>
            <a:off x="9148175" y="3691720"/>
            <a:ext cx="172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Others</a:t>
            </a:r>
          </a:p>
          <a:p>
            <a:r>
              <a:rPr kumimoji="1" lang="en-US" altLang="zh-CN" dirty="0"/>
              <a:t>(</a:t>
            </a:r>
            <a:r>
              <a:rPr kumimoji="1" lang="en-US" altLang="zh-CN" dirty="0" err="1"/>
              <a:t>W+jets,Higgs</a:t>
            </a:r>
            <a:r>
              <a:rPr kumimoji="1" lang="en-US" altLang="zh-CN" dirty="0"/>
              <a:t>) </a:t>
            </a:r>
            <a:endParaRPr kumimoji="1" lang="zh-CN" altLang="en-US" dirty="0"/>
          </a:p>
        </p:txBody>
      </p:sp>
      <p:sp>
        <p:nvSpPr>
          <p:cNvPr id="19" name="文本框 26">
            <a:extLst>
              <a:ext uri="{FF2B5EF4-FFF2-40B4-BE49-F238E27FC236}">
                <a16:creationId xmlns:a16="http://schemas.microsoft.com/office/drawing/2014/main" id="{6983A753-1B53-5DF1-4F55-D485F3133B8E}"/>
              </a:ext>
            </a:extLst>
          </p:cNvPr>
          <p:cNvSpPr txBox="1"/>
          <p:nvPr/>
        </p:nvSpPr>
        <p:spPr>
          <a:xfrm>
            <a:off x="272839" y="743817"/>
            <a:ext cx="263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AUC for 6 output scores</a:t>
            </a:r>
            <a:endParaRPr kumimoji="1" lang="zh-CN" altLang="en-US" dirty="0"/>
          </a:p>
        </p:txBody>
      </p:sp>
      <p:sp>
        <p:nvSpPr>
          <p:cNvPr id="20" name="矩形 3">
            <a:extLst>
              <a:ext uri="{FF2B5EF4-FFF2-40B4-BE49-F238E27FC236}">
                <a16:creationId xmlns:a16="http://schemas.microsoft.com/office/drawing/2014/main" id="{35065803-83DE-9045-C93E-AF370B6AD637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D31771B-07BA-6A37-BC86-2DD9211B51AA}"/>
              </a:ext>
            </a:extLst>
          </p:cNvPr>
          <p:cNvSpPr txBox="1"/>
          <p:nvPr/>
        </p:nvSpPr>
        <p:spPr>
          <a:xfrm>
            <a:off x="769460" y="50906"/>
            <a:ext cx="763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Neuron network(LH)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61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4B49-7331-A75B-8B01-B5EEF499A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45" y="2765976"/>
            <a:ext cx="11040909" cy="1326048"/>
          </a:xfrm>
        </p:spPr>
        <p:txBody>
          <a:bodyPr/>
          <a:lstStyle/>
          <a:p>
            <a:r>
              <a:rPr lang="en-CN" b="1" dirty="0">
                <a:latin typeface="+mn-lt"/>
              </a:rPr>
              <a:t>Direct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 err="1">
                <a:latin typeface="+mn-lt"/>
              </a:rPr>
              <a:t>stau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single-</a:t>
            </a:r>
            <a:r>
              <a:rPr lang="en-US" altLang="zh-CN" b="1" dirty="0" err="1">
                <a:latin typeface="+mn-lt"/>
              </a:rPr>
              <a:t>lep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trigger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part</a:t>
            </a:r>
            <a:endParaRPr lang="en-CN" b="1" dirty="0">
              <a:latin typeface="+mn-lt"/>
            </a:endParaRPr>
          </a:p>
        </p:txBody>
      </p:sp>
      <p:pic>
        <p:nvPicPr>
          <p:cNvPr id="3" name="Picture 2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1C71F71-96D1-7CE5-BF23-0F8D2C83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20" y="321821"/>
            <a:ext cx="3631580" cy="6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0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53ADD-317D-CE15-D4D8-ED05DDF7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9A867-7AFE-2A29-BED7-0B0EFB66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4E786-9F7B-EF71-0647-BF02653F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55</a:t>
            </a:fld>
            <a:endParaRPr lang="en-CN" dirty="0"/>
          </a:p>
        </p:txBody>
      </p:sp>
      <p:pic>
        <p:nvPicPr>
          <p:cNvPr id="6" name="Google Shape;171;p29">
            <a:extLst>
              <a:ext uri="{FF2B5EF4-FFF2-40B4-BE49-F238E27FC236}">
                <a16:creationId xmlns:a16="http://schemas.microsoft.com/office/drawing/2014/main" id="{A59C5370-46C4-8F67-7C67-75072FDD84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244" r="7183"/>
          <a:stretch/>
        </p:blipFill>
        <p:spPr>
          <a:xfrm>
            <a:off x="9234634" y="996359"/>
            <a:ext cx="2678567" cy="262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2;p29">
            <a:extLst>
              <a:ext uri="{FF2B5EF4-FFF2-40B4-BE49-F238E27FC236}">
                <a16:creationId xmlns:a16="http://schemas.microsoft.com/office/drawing/2014/main" id="{103A60B7-569F-48A9-0BC0-322A2A1751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687" r="7183"/>
          <a:stretch/>
        </p:blipFill>
        <p:spPr>
          <a:xfrm>
            <a:off x="9234634" y="3682840"/>
            <a:ext cx="2678567" cy="263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3;p29">
            <a:extLst>
              <a:ext uri="{FF2B5EF4-FFF2-40B4-BE49-F238E27FC236}">
                <a16:creationId xmlns:a16="http://schemas.microsoft.com/office/drawing/2014/main" id="{444E1E23-F053-9789-7F6A-D76F60B263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132" r="6803"/>
          <a:stretch/>
        </p:blipFill>
        <p:spPr>
          <a:xfrm>
            <a:off x="6454183" y="3680540"/>
            <a:ext cx="2678567" cy="264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4;p29">
            <a:extLst>
              <a:ext uri="{FF2B5EF4-FFF2-40B4-BE49-F238E27FC236}">
                <a16:creationId xmlns:a16="http://schemas.microsoft.com/office/drawing/2014/main" id="{E8163DDB-3B73-36C0-61D5-B453EC61DE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784" r="7054"/>
          <a:stretch/>
        </p:blipFill>
        <p:spPr>
          <a:xfrm>
            <a:off x="6556067" y="929541"/>
            <a:ext cx="2678567" cy="263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5;p29">
            <a:extLst>
              <a:ext uri="{FF2B5EF4-FFF2-40B4-BE49-F238E27FC236}">
                <a16:creationId xmlns:a16="http://schemas.microsoft.com/office/drawing/2014/main" id="{30716754-9DDC-DE4A-CC6C-FFF9339B048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526" r="7295"/>
          <a:stretch/>
        </p:blipFill>
        <p:spPr>
          <a:xfrm>
            <a:off x="3661234" y="869040"/>
            <a:ext cx="2786700" cy="275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6;p29">
            <a:extLst>
              <a:ext uri="{FF2B5EF4-FFF2-40B4-BE49-F238E27FC236}">
                <a16:creationId xmlns:a16="http://schemas.microsoft.com/office/drawing/2014/main" id="{A92163C5-8706-4A6D-9DFF-E36B5D5263B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182" r="6445"/>
          <a:stretch/>
        </p:blipFill>
        <p:spPr>
          <a:xfrm>
            <a:off x="3756867" y="3740473"/>
            <a:ext cx="2595437" cy="25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77;p29">
            <a:extLst>
              <a:ext uri="{FF2B5EF4-FFF2-40B4-BE49-F238E27FC236}">
                <a16:creationId xmlns:a16="http://schemas.microsoft.com/office/drawing/2014/main" id="{86709C40-2BB3-79C2-BC4E-B1F8BEE8566C}"/>
              </a:ext>
            </a:extLst>
          </p:cNvPr>
          <p:cNvSpPr txBox="1">
            <a:spLocks/>
          </p:cNvSpPr>
          <p:nvPr/>
        </p:nvSpPr>
        <p:spPr>
          <a:xfrm>
            <a:off x="121467" y="1521167"/>
            <a:ext cx="3212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Requirements: 1e/mu passing trigger, at least 1 tight signal tau</a:t>
            </a:r>
          </a:p>
          <a:p>
            <a:r>
              <a:rPr lang="en-US" dirty="0"/>
              <a:t>MC overestimates data</a:t>
            </a:r>
          </a:p>
        </p:txBody>
      </p:sp>
      <p:sp>
        <p:nvSpPr>
          <p:cNvPr id="13" name="Google Shape;178;p29">
            <a:extLst>
              <a:ext uri="{FF2B5EF4-FFF2-40B4-BE49-F238E27FC236}">
                <a16:creationId xmlns:a16="http://schemas.microsoft.com/office/drawing/2014/main" id="{FDB516BE-3A7A-3685-3F87-9C1D01064E9D}"/>
              </a:ext>
            </a:extLst>
          </p:cNvPr>
          <p:cNvSpPr txBox="1"/>
          <p:nvPr/>
        </p:nvSpPr>
        <p:spPr>
          <a:xfrm>
            <a:off x="4246784" y="1233190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2"/>
                </a:solidFill>
              </a:rPr>
              <a:t>2015+16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14" name="Google Shape;179;p29">
            <a:extLst>
              <a:ext uri="{FF2B5EF4-FFF2-40B4-BE49-F238E27FC236}">
                <a16:creationId xmlns:a16="http://schemas.microsoft.com/office/drawing/2014/main" id="{37E7C7C3-1F50-6A07-DDCA-ECD00AB020E9}"/>
              </a:ext>
            </a:extLst>
          </p:cNvPr>
          <p:cNvSpPr txBox="1"/>
          <p:nvPr/>
        </p:nvSpPr>
        <p:spPr>
          <a:xfrm>
            <a:off x="4379717" y="3924657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2015+16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5" name="Google Shape;180;p29">
            <a:extLst>
              <a:ext uri="{FF2B5EF4-FFF2-40B4-BE49-F238E27FC236}">
                <a16:creationId xmlns:a16="http://schemas.microsoft.com/office/drawing/2014/main" id="{37BD87E3-F3CC-E567-A033-8EC83FBE0F34}"/>
              </a:ext>
            </a:extLst>
          </p:cNvPr>
          <p:cNvSpPr txBox="1"/>
          <p:nvPr/>
        </p:nvSpPr>
        <p:spPr>
          <a:xfrm>
            <a:off x="7294784" y="1224409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2017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6" name="Google Shape;181;p29">
            <a:extLst>
              <a:ext uri="{FF2B5EF4-FFF2-40B4-BE49-F238E27FC236}">
                <a16:creationId xmlns:a16="http://schemas.microsoft.com/office/drawing/2014/main" id="{1CB90E4E-809C-63DB-2D97-28EF73FDF38F}"/>
              </a:ext>
            </a:extLst>
          </p:cNvPr>
          <p:cNvSpPr txBox="1"/>
          <p:nvPr/>
        </p:nvSpPr>
        <p:spPr>
          <a:xfrm>
            <a:off x="7193184" y="3967609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2017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7" name="Google Shape;182;p29">
            <a:extLst>
              <a:ext uri="{FF2B5EF4-FFF2-40B4-BE49-F238E27FC236}">
                <a16:creationId xmlns:a16="http://schemas.microsoft.com/office/drawing/2014/main" id="{B7EC009A-83B0-2AC1-D659-93AB1D449E6F}"/>
              </a:ext>
            </a:extLst>
          </p:cNvPr>
          <p:cNvSpPr txBox="1"/>
          <p:nvPr/>
        </p:nvSpPr>
        <p:spPr>
          <a:xfrm>
            <a:off x="10037984" y="3967609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2018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8" name="Google Shape;183;p29">
            <a:extLst>
              <a:ext uri="{FF2B5EF4-FFF2-40B4-BE49-F238E27FC236}">
                <a16:creationId xmlns:a16="http://schemas.microsoft.com/office/drawing/2014/main" id="{8D210EAC-D9CB-664E-A96D-E4685F89B5B0}"/>
              </a:ext>
            </a:extLst>
          </p:cNvPr>
          <p:cNvSpPr txBox="1"/>
          <p:nvPr/>
        </p:nvSpPr>
        <p:spPr>
          <a:xfrm>
            <a:off x="10037984" y="1224409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2018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" name="矩形 3">
            <a:extLst>
              <a:ext uri="{FF2B5EF4-FFF2-40B4-BE49-F238E27FC236}">
                <a16:creationId xmlns:a16="http://schemas.microsoft.com/office/drawing/2014/main" id="{BFCF28BD-197B-3525-7D4E-FA9DBACEF928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2A0FCD3C-6138-FC7B-C7B2-D5E3E3FAB80A}"/>
              </a:ext>
            </a:extLst>
          </p:cNvPr>
          <p:cNvSpPr txBox="1"/>
          <p:nvPr/>
        </p:nvSpPr>
        <p:spPr>
          <a:xfrm>
            <a:off x="769460" y="50906"/>
            <a:ext cx="10055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MC modeling check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83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14935-64D0-1E32-A4A8-C23A9A77D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E73AF-8E0A-8F22-3989-185017F6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DF87D-DF52-8E93-7857-ED27EE8E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56</a:t>
            </a:fld>
            <a:endParaRPr lang="en-CN" dirty="0"/>
          </a:p>
        </p:txBody>
      </p:sp>
      <p:pic>
        <p:nvPicPr>
          <p:cNvPr id="5" name="Google Shape;189;p30">
            <a:extLst>
              <a:ext uri="{FF2B5EF4-FFF2-40B4-BE49-F238E27FC236}">
                <a16:creationId xmlns:a16="http://schemas.microsoft.com/office/drawing/2014/main" id="{909FABA6-6F8E-1C94-5864-586B608F61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580" r="6985"/>
          <a:stretch/>
        </p:blipFill>
        <p:spPr>
          <a:xfrm>
            <a:off x="9178534" y="3682787"/>
            <a:ext cx="2713145" cy="26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0;p30">
            <a:extLst>
              <a:ext uri="{FF2B5EF4-FFF2-40B4-BE49-F238E27FC236}">
                <a16:creationId xmlns:a16="http://schemas.microsoft.com/office/drawing/2014/main" id="{C82E32A8-1622-4B76-7172-50D399C315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625" r="7019"/>
          <a:stretch/>
        </p:blipFill>
        <p:spPr>
          <a:xfrm>
            <a:off x="9192567" y="868486"/>
            <a:ext cx="2685083" cy="26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1;p30">
            <a:extLst>
              <a:ext uri="{FF2B5EF4-FFF2-40B4-BE49-F238E27FC236}">
                <a16:creationId xmlns:a16="http://schemas.microsoft.com/office/drawing/2014/main" id="{CE3F074E-EC71-0F03-24AF-144DA25BF3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997" r="5713"/>
          <a:stretch/>
        </p:blipFill>
        <p:spPr>
          <a:xfrm>
            <a:off x="6385534" y="878368"/>
            <a:ext cx="2713135" cy="265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2;p30">
            <a:extLst>
              <a:ext uri="{FF2B5EF4-FFF2-40B4-BE49-F238E27FC236}">
                <a16:creationId xmlns:a16="http://schemas.microsoft.com/office/drawing/2014/main" id="{13883313-ABC6-A5BC-5F85-DB7B195F22C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970" r="7123"/>
          <a:stretch/>
        </p:blipFill>
        <p:spPr>
          <a:xfrm>
            <a:off x="6328300" y="3686234"/>
            <a:ext cx="2685067" cy="266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3;p30">
            <a:extLst>
              <a:ext uri="{FF2B5EF4-FFF2-40B4-BE49-F238E27FC236}">
                <a16:creationId xmlns:a16="http://schemas.microsoft.com/office/drawing/2014/main" id="{A86E62C2-9194-7F54-D375-2575FFDF41C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6235" r="6235"/>
          <a:stretch/>
        </p:blipFill>
        <p:spPr>
          <a:xfrm>
            <a:off x="3478067" y="3716327"/>
            <a:ext cx="2685067" cy="260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4;p30">
            <a:extLst>
              <a:ext uri="{FF2B5EF4-FFF2-40B4-BE49-F238E27FC236}">
                <a16:creationId xmlns:a16="http://schemas.microsoft.com/office/drawing/2014/main" id="{ADA46387-D803-89CE-FC61-0565421DEBF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095" r="3873"/>
          <a:stretch/>
        </p:blipFill>
        <p:spPr>
          <a:xfrm>
            <a:off x="3578467" y="891399"/>
            <a:ext cx="2713165" cy="26253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5;p30">
            <a:extLst>
              <a:ext uri="{FF2B5EF4-FFF2-40B4-BE49-F238E27FC236}">
                <a16:creationId xmlns:a16="http://schemas.microsoft.com/office/drawing/2014/main" id="{9E23E2EB-E0C6-A53F-A392-C1DEA9893E59}"/>
              </a:ext>
            </a:extLst>
          </p:cNvPr>
          <p:cNvSpPr txBox="1"/>
          <p:nvPr/>
        </p:nvSpPr>
        <p:spPr>
          <a:xfrm>
            <a:off x="4242517" y="125255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2022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2" name="Google Shape;196;p30">
            <a:extLst>
              <a:ext uri="{FF2B5EF4-FFF2-40B4-BE49-F238E27FC236}">
                <a16:creationId xmlns:a16="http://schemas.microsoft.com/office/drawing/2014/main" id="{5A940758-07AA-7A43-0E44-EBDBCB3C7B0B}"/>
              </a:ext>
            </a:extLst>
          </p:cNvPr>
          <p:cNvSpPr txBox="1"/>
          <p:nvPr/>
        </p:nvSpPr>
        <p:spPr>
          <a:xfrm>
            <a:off x="7188917" y="125255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2023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" name="Google Shape;197;p30">
            <a:extLst>
              <a:ext uri="{FF2B5EF4-FFF2-40B4-BE49-F238E27FC236}">
                <a16:creationId xmlns:a16="http://schemas.microsoft.com/office/drawing/2014/main" id="{0F83F40D-D955-19E5-F69C-398B7510B45B}"/>
              </a:ext>
            </a:extLst>
          </p:cNvPr>
          <p:cNvSpPr txBox="1"/>
          <p:nvPr/>
        </p:nvSpPr>
        <p:spPr>
          <a:xfrm>
            <a:off x="9932117" y="125255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2024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4" name="Google Shape;198;p30">
            <a:extLst>
              <a:ext uri="{FF2B5EF4-FFF2-40B4-BE49-F238E27FC236}">
                <a16:creationId xmlns:a16="http://schemas.microsoft.com/office/drawing/2014/main" id="{AEE81CB6-4A0D-4D91-C97F-B6DFD3D91B25}"/>
              </a:ext>
            </a:extLst>
          </p:cNvPr>
          <p:cNvSpPr txBox="1"/>
          <p:nvPr/>
        </p:nvSpPr>
        <p:spPr>
          <a:xfrm>
            <a:off x="4242517" y="399575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2022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5" name="Google Shape;199;p30">
            <a:extLst>
              <a:ext uri="{FF2B5EF4-FFF2-40B4-BE49-F238E27FC236}">
                <a16:creationId xmlns:a16="http://schemas.microsoft.com/office/drawing/2014/main" id="{DD805455-AC5C-6FA8-D012-949389A1EDA5}"/>
              </a:ext>
            </a:extLst>
          </p:cNvPr>
          <p:cNvSpPr txBox="1"/>
          <p:nvPr/>
        </p:nvSpPr>
        <p:spPr>
          <a:xfrm>
            <a:off x="7188917" y="399575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2023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6" name="Google Shape;200;p30">
            <a:extLst>
              <a:ext uri="{FF2B5EF4-FFF2-40B4-BE49-F238E27FC236}">
                <a16:creationId xmlns:a16="http://schemas.microsoft.com/office/drawing/2014/main" id="{1E3F3EF3-DBE4-3C37-014E-D90A8B63329A}"/>
              </a:ext>
            </a:extLst>
          </p:cNvPr>
          <p:cNvSpPr txBox="1"/>
          <p:nvPr/>
        </p:nvSpPr>
        <p:spPr>
          <a:xfrm>
            <a:off x="9932117" y="3995755"/>
            <a:ext cx="16156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</a:rPr>
              <a:t>2024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7" name="Google Shape;201;p30">
            <a:extLst>
              <a:ext uri="{FF2B5EF4-FFF2-40B4-BE49-F238E27FC236}">
                <a16:creationId xmlns:a16="http://schemas.microsoft.com/office/drawing/2014/main" id="{222C6C87-7A54-4418-02FE-D4117C2BBC90}"/>
              </a:ext>
            </a:extLst>
          </p:cNvPr>
          <p:cNvSpPr txBox="1">
            <a:spLocks/>
          </p:cNvSpPr>
          <p:nvPr/>
        </p:nvSpPr>
        <p:spPr>
          <a:xfrm>
            <a:off x="121467" y="1521167"/>
            <a:ext cx="3212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Requirements: 1e/mu passing trigger, at least 1 tight signal tau</a:t>
            </a:r>
          </a:p>
          <a:p>
            <a:r>
              <a:rPr lang="en-US"/>
              <a:t>MC overestimates data</a:t>
            </a:r>
            <a:endParaRPr lang="en-US" dirty="0"/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FB7EBDC8-2708-454B-44F3-A1359C635344}"/>
              </a:ext>
            </a:extLst>
          </p:cNvPr>
          <p:cNvSpPr txBox="1"/>
          <p:nvPr/>
        </p:nvSpPr>
        <p:spPr>
          <a:xfrm>
            <a:off x="769460" y="50906"/>
            <a:ext cx="1017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MC modeling check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175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45A9D-ECC7-7191-91BE-718796435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E5422-47DF-8126-0B81-E8091056F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6277C-A139-595E-3FCD-5878893C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57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7903B3C2-E242-31FE-F002-6DED05C93BD9}"/>
                  </a:ext>
                </a:extLst>
              </p:cNvPr>
              <p:cNvGraphicFramePr/>
              <p:nvPr>
                <p:custDataLst>
                  <p:tags r:id="rId1"/>
                </p:custDataLst>
              </p:nvPr>
            </p:nvGraphicFramePr>
            <p:xfrm>
              <a:off x="0" y="962360"/>
              <a:ext cx="3569447" cy="334619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== 1 Tight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Single-lepton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15 GeV &lt; MET &lt; 200 GeV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METSig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&gt; 2</a:t>
                          </a: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MT2 &lt; 90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+mn-ea"/>
                                  </a:rPr>
                                  <m:t>𝑑𝑅</m:t>
                                </m:r>
                                <m:d>
                                  <m:dPr>
                                    <m:ctrlP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𝑙𝑒𝑝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kern="120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+mn-ea"/>
                                      </a:rPr>
                                      <m:t>𝑡𝑎𝑢</m:t>
                                    </m:r>
                                  </m:e>
                                </m:d>
                                <m:r>
                                  <a:rPr lang="en-US" altLang="zh-CN" sz="1600" b="0" i="1" kern="120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+mn-ea"/>
                                  </a:rPr>
                                  <m:t>&lt;3.6</m:t>
                                </m:r>
                              </m:oMath>
                            </m:oMathPara>
                          </a14:m>
                          <a:endParaRPr lang="en-US" altLang="zh-CN" sz="1600" kern="1200" dirty="0">
                            <a:solidFill>
                              <a:schemeClr val="tx2"/>
                            </a:solidFill>
                            <a:latin typeface="+mn-lt"/>
                            <a:ea typeface="+mn-ea"/>
                            <a:cs typeface="+mn-cs"/>
                            <a:sym typeface="+mn-ea"/>
                          </a:endParaRPr>
                        </a:p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custom MT cut*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{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𝟏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𝟐</m:t>
                                  </m:r>
                                  <m:r>
                                    <a:rPr lang="en-US" altLang="zh-CN" sz="16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}</m:t>
                                  </m:r>
                                </m:sub>
                              </m:sSub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 </m:t>
                              </m:r>
                              <m:r>
                                <a:rPr lang="en-US" altLang="zh-CN" sz="16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𝒄𝒖𝒕</m:t>
                              </m:r>
                            </m:oMath>
                          </a14:m>
                          <a:r>
                            <a:rPr lang="en-US" altLang="zh-CN" sz="1600" b="1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*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7903B3C2-E242-31FE-F002-6DED05C93BD9}"/>
                  </a:ext>
                </a:extLst>
              </p:cNvPr>
              <p:cNvGraphicFramePr/>
              <p:nvPr>
                <p:custDataLst>
                  <p:tags r:id="rId3"/>
                </p:custDataLst>
              </p:nvPr>
            </p:nvGraphicFramePr>
            <p:xfrm>
              <a:off x="0" y="962360"/>
              <a:ext cx="3569447" cy="3346196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LH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== 1 Tight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1 signal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Single-lepton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t="-128846" r="-355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915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t="-850000" r="-35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oogle Shape;210;p31">
            <a:extLst>
              <a:ext uri="{FF2B5EF4-FFF2-40B4-BE49-F238E27FC236}">
                <a16:creationId xmlns:a16="http://schemas.microsoft.com/office/drawing/2014/main" id="{46D9DCE4-7040-9568-1CA4-6C1AB2EB304B}"/>
              </a:ext>
            </a:extLst>
          </p:cNvPr>
          <p:cNvGrpSpPr/>
          <p:nvPr/>
        </p:nvGrpSpPr>
        <p:grpSpPr>
          <a:xfrm>
            <a:off x="7793561" y="1100096"/>
            <a:ext cx="2160000" cy="2160000"/>
            <a:chOff x="67347" y="1945750"/>
            <a:chExt cx="3467620" cy="3420000"/>
          </a:xfrm>
        </p:grpSpPr>
        <p:pic>
          <p:nvPicPr>
            <p:cNvPr id="7" name="Google Shape;211;p31">
              <a:extLst>
                <a:ext uri="{FF2B5EF4-FFF2-40B4-BE49-F238E27FC236}">
                  <a16:creationId xmlns:a16="http://schemas.microsoft.com/office/drawing/2014/main" id="{8B4749F5-C135-030B-36E8-88DF580BBCD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347" y="1945750"/>
              <a:ext cx="3467620" cy="34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12;p31">
              <a:extLst>
                <a:ext uri="{FF2B5EF4-FFF2-40B4-BE49-F238E27FC236}">
                  <a16:creationId xmlns:a16="http://schemas.microsoft.com/office/drawing/2014/main" id="{72259ADE-F641-2D98-DF9C-BBD4D8739E70}"/>
                </a:ext>
              </a:extLst>
            </p:cNvPr>
            <p:cNvSpPr/>
            <p:nvPr/>
          </p:nvSpPr>
          <p:spPr>
            <a:xfrm>
              <a:off x="248461" y="4255820"/>
              <a:ext cx="971550" cy="974725"/>
            </a:xfrm>
            <a:custGeom>
              <a:avLst/>
              <a:gdLst/>
              <a:ahLst/>
              <a:cxnLst/>
              <a:rect l="l" t="t" r="r" b="b"/>
              <a:pathLst>
                <a:path w="971550" h="974725" extrusionOk="0">
                  <a:moveTo>
                    <a:pt x="0" y="0"/>
                  </a:moveTo>
                  <a:lnTo>
                    <a:pt x="215900" y="0"/>
                  </a:lnTo>
                  <a:lnTo>
                    <a:pt x="215900" y="466819"/>
                  </a:lnTo>
                  <a:lnTo>
                    <a:pt x="499442" y="758825"/>
                  </a:lnTo>
                  <a:lnTo>
                    <a:pt x="971550" y="758825"/>
                  </a:lnTo>
                  <a:lnTo>
                    <a:pt x="971550" y="974725"/>
                  </a:lnTo>
                  <a:lnTo>
                    <a:pt x="0" y="974725"/>
                  </a:lnTo>
                  <a:lnTo>
                    <a:pt x="0" y="971550"/>
                  </a:lnTo>
                  <a:lnTo>
                    <a:pt x="0" y="965199"/>
                  </a:lnTo>
                  <a:lnTo>
                    <a:pt x="0" y="758825"/>
                  </a:lnTo>
                  <a:lnTo>
                    <a:pt x="0" y="244474"/>
                  </a:lnTo>
                  <a:close/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213;p31">
            <a:extLst>
              <a:ext uri="{FF2B5EF4-FFF2-40B4-BE49-F238E27FC236}">
                <a16:creationId xmlns:a16="http://schemas.microsoft.com/office/drawing/2014/main" id="{E6856814-F789-769F-45AB-E6FDF3031A78}"/>
              </a:ext>
            </a:extLst>
          </p:cNvPr>
          <p:cNvGrpSpPr/>
          <p:nvPr/>
        </p:nvGrpSpPr>
        <p:grpSpPr>
          <a:xfrm>
            <a:off x="10043612" y="1100096"/>
            <a:ext cx="2160000" cy="2160000"/>
            <a:chOff x="3613476" y="1945750"/>
            <a:chExt cx="3450113" cy="3420000"/>
          </a:xfrm>
        </p:grpSpPr>
        <p:pic>
          <p:nvPicPr>
            <p:cNvPr id="10" name="Google Shape;214;p31">
              <a:extLst>
                <a:ext uri="{FF2B5EF4-FFF2-40B4-BE49-F238E27FC236}">
                  <a16:creationId xmlns:a16="http://schemas.microsoft.com/office/drawing/2014/main" id="{A1E0F000-7906-2780-A151-F1708F25E78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13476" y="1945750"/>
              <a:ext cx="3450113" cy="34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15;p31">
              <a:extLst>
                <a:ext uri="{FF2B5EF4-FFF2-40B4-BE49-F238E27FC236}">
                  <a16:creationId xmlns:a16="http://schemas.microsoft.com/office/drawing/2014/main" id="{53EAAAA1-4683-372D-8F84-89A5DCCCA07C}"/>
                </a:ext>
              </a:extLst>
            </p:cNvPr>
            <p:cNvSpPr/>
            <p:nvPr/>
          </p:nvSpPr>
          <p:spPr>
            <a:xfrm>
              <a:off x="3803463" y="4255820"/>
              <a:ext cx="971550" cy="974725"/>
            </a:xfrm>
            <a:custGeom>
              <a:avLst/>
              <a:gdLst/>
              <a:ahLst/>
              <a:cxnLst/>
              <a:rect l="l" t="t" r="r" b="b"/>
              <a:pathLst>
                <a:path w="971550" h="974725" extrusionOk="0">
                  <a:moveTo>
                    <a:pt x="0" y="0"/>
                  </a:moveTo>
                  <a:lnTo>
                    <a:pt x="215900" y="0"/>
                  </a:lnTo>
                  <a:lnTo>
                    <a:pt x="215900" y="466819"/>
                  </a:lnTo>
                  <a:lnTo>
                    <a:pt x="499442" y="758825"/>
                  </a:lnTo>
                  <a:lnTo>
                    <a:pt x="971550" y="758825"/>
                  </a:lnTo>
                  <a:lnTo>
                    <a:pt x="971550" y="974725"/>
                  </a:lnTo>
                  <a:lnTo>
                    <a:pt x="0" y="974725"/>
                  </a:lnTo>
                  <a:lnTo>
                    <a:pt x="0" y="971550"/>
                  </a:lnTo>
                  <a:lnTo>
                    <a:pt x="0" y="965199"/>
                  </a:lnTo>
                  <a:lnTo>
                    <a:pt x="0" y="758825"/>
                  </a:lnTo>
                  <a:lnTo>
                    <a:pt x="0" y="244474"/>
                  </a:lnTo>
                  <a:close/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18;p31">
            <a:extLst>
              <a:ext uri="{FF2B5EF4-FFF2-40B4-BE49-F238E27FC236}">
                <a16:creationId xmlns:a16="http://schemas.microsoft.com/office/drawing/2014/main" id="{CB1D1184-2939-FA4B-86D8-930F77663097}"/>
              </a:ext>
            </a:extLst>
          </p:cNvPr>
          <p:cNvSpPr txBox="1"/>
          <p:nvPr/>
        </p:nvSpPr>
        <p:spPr>
          <a:xfrm>
            <a:off x="8601570" y="2782289"/>
            <a:ext cx="132341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before:  275.78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after:  263.50</a:t>
            </a:r>
            <a:endParaRPr sz="1100"/>
          </a:p>
        </p:txBody>
      </p:sp>
      <p:pic>
        <p:nvPicPr>
          <p:cNvPr id="13" name="Google Shape;219;p31">
            <a:extLst>
              <a:ext uri="{FF2B5EF4-FFF2-40B4-BE49-F238E27FC236}">
                <a16:creationId xmlns:a16="http://schemas.microsoft.com/office/drawing/2014/main" id="{8AA4D38E-FB3F-9909-CB9D-964219673EF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24714" y="788088"/>
            <a:ext cx="1764506" cy="2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0;p31">
            <a:extLst>
              <a:ext uri="{FF2B5EF4-FFF2-40B4-BE49-F238E27FC236}">
                <a16:creationId xmlns:a16="http://schemas.microsoft.com/office/drawing/2014/main" id="{C84437DD-7384-8B34-B3DB-898E86AC1325}"/>
              </a:ext>
            </a:extLst>
          </p:cNvPr>
          <p:cNvSpPr txBox="1"/>
          <p:nvPr/>
        </p:nvSpPr>
        <p:spPr>
          <a:xfrm>
            <a:off x="10350374" y="2683682"/>
            <a:ext cx="212650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before:  71267.95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after:  24429.68</a:t>
            </a:r>
            <a:endParaRPr sz="1100"/>
          </a:p>
        </p:txBody>
      </p:sp>
      <p:sp>
        <p:nvSpPr>
          <p:cNvPr id="15" name="Google Shape;221;p31">
            <a:extLst>
              <a:ext uri="{FF2B5EF4-FFF2-40B4-BE49-F238E27FC236}">
                <a16:creationId xmlns:a16="http://schemas.microsoft.com/office/drawing/2014/main" id="{66DB5C95-EB2F-A3C7-21D1-3C66717F04C1}"/>
              </a:ext>
            </a:extLst>
          </p:cNvPr>
          <p:cNvSpPr txBox="1"/>
          <p:nvPr/>
        </p:nvSpPr>
        <p:spPr>
          <a:xfrm>
            <a:off x="10708158" y="763062"/>
            <a:ext cx="996950" cy="3000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Zττ+jets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222;p31">
            <a:extLst>
              <a:ext uri="{FF2B5EF4-FFF2-40B4-BE49-F238E27FC236}">
                <a16:creationId xmlns:a16="http://schemas.microsoft.com/office/drawing/2014/main" id="{7C77A6FD-7242-7953-8B8C-C36A105EBCFA}"/>
              </a:ext>
            </a:extLst>
          </p:cNvPr>
          <p:cNvGrpSpPr/>
          <p:nvPr/>
        </p:nvGrpSpPr>
        <p:grpSpPr>
          <a:xfrm>
            <a:off x="7793561" y="2528131"/>
            <a:ext cx="3211424" cy="3196634"/>
            <a:chOff x="4247285" y="2595821"/>
            <a:chExt cx="4281899" cy="4262179"/>
          </a:xfrm>
        </p:grpSpPr>
        <p:pic>
          <p:nvPicPr>
            <p:cNvPr id="17" name="Google Shape;223;p31">
              <a:extLst>
                <a:ext uri="{FF2B5EF4-FFF2-40B4-BE49-F238E27FC236}">
                  <a16:creationId xmlns:a16="http://schemas.microsoft.com/office/drawing/2014/main" id="{DB179583-2DC9-ACC3-EBEA-0018797646FB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47285" y="4003231"/>
              <a:ext cx="2880000" cy="2854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24;p31">
              <a:extLst>
                <a:ext uri="{FF2B5EF4-FFF2-40B4-BE49-F238E27FC236}">
                  <a16:creationId xmlns:a16="http://schemas.microsoft.com/office/drawing/2014/main" id="{7BEFA0D9-0479-7DEB-DC9D-1D612306E7AA}"/>
                </a:ext>
              </a:extLst>
            </p:cNvPr>
            <p:cNvSpPr/>
            <p:nvPr/>
          </p:nvSpPr>
          <p:spPr>
            <a:xfrm>
              <a:off x="5649184" y="2595821"/>
              <a:ext cx="2880000" cy="2880000"/>
            </a:xfrm>
            <a:prstGeom prst="pie">
              <a:avLst>
                <a:gd name="adj1" fmla="val 5395369"/>
                <a:gd name="adj2" fmla="val 10796912"/>
              </a:avLst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5;p31">
              <a:extLst>
                <a:ext uri="{FF2B5EF4-FFF2-40B4-BE49-F238E27FC236}">
                  <a16:creationId xmlns:a16="http://schemas.microsoft.com/office/drawing/2014/main" id="{A232DD42-C4FE-8C8B-08B9-F2CECF5DAFFC}"/>
                </a:ext>
              </a:extLst>
            </p:cNvPr>
            <p:cNvSpPr txBox="1"/>
            <p:nvPr/>
          </p:nvSpPr>
          <p:spPr>
            <a:xfrm>
              <a:off x="4528286" y="6077247"/>
              <a:ext cx="28776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before:  263.50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after:  257.31</a:t>
              </a:r>
              <a:endParaRPr sz="1100"/>
            </a:p>
          </p:txBody>
        </p:sp>
      </p:grpSp>
      <p:grpSp>
        <p:nvGrpSpPr>
          <p:cNvPr id="20" name="Google Shape;226;p31">
            <a:extLst>
              <a:ext uri="{FF2B5EF4-FFF2-40B4-BE49-F238E27FC236}">
                <a16:creationId xmlns:a16="http://schemas.microsoft.com/office/drawing/2014/main" id="{D5E0BC96-977B-9849-E6E8-B50F19EC7AC0}"/>
              </a:ext>
            </a:extLst>
          </p:cNvPr>
          <p:cNvGrpSpPr/>
          <p:nvPr/>
        </p:nvGrpSpPr>
        <p:grpSpPr>
          <a:xfrm>
            <a:off x="10009958" y="2503688"/>
            <a:ext cx="3222277" cy="3221077"/>
            <a:chOff x="7202481" y="2563231"/>
            <a:chExt cx="4296370" cy="4294769"/>
          </a:xfrm>
        </p:grpSpPr>
        <p:pic>
          <p:nvPicPr>
            <p:cNvPr id="21" name="Google Shape;227;p31">
              <a:extLst>
                <a:ext uri="{FF2B5EF4-FFF2-40B4-BE49-F238E27FC236}">
                  <a16:creationId xmlns:a16="http://schemas.microsoft.com/office/drawing/2014/main" id="{7EE7D3DF-F142-4DAA-9201-1197324D6DFF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02481" y="3952609"/>
              <a:ext cx="2880000" cy="2905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8;p31">
              <a:extLst>
                <a:ext uri="{FF2B5EF4-FFF2-40B4-BE49-F238E27FC236}">
                  <a16:creationId xmlns:a16="http://schemas.microsoft.com/office/drawing/2014/main" id="{BAE755C6-122E-51B6-2D42-307C45058A69}"/>
                </a:ext>
              </a:extLst>
            </p:cNvPr>
            <p:cNvSpPr/>
            <p:nvPr/>
          </p:nvSpPr>
          <p:spPr>
            <a:xfrm>
              <a:off x="8618851" y="2563231"/>
              <a:ext cx="2880000" cy="2880000"/>
            </a:xfrm>
            <a:prstGeom prst="pie">
              <a:avLst>
                <a:gd name="adj1" fmla="val 5395369"/>
                <a:gd name="adj2" fmla="val 10796912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29;p31">
              <a:extLst>
                <a:ext uri="{FF2B5EF4-FFF2-40B4-BE49-F238E27FC236}">
                  <a16:creationId xmlns:a16="http://schemas.microsoft.com/office/drawing/2014/main" id="{0EE35F19-486F-672A-7DFF-C1837FF1C372}"/>
                </a:ext>
              </a:extLst>
            </p:cNvPr>
            <p:cNvSpPr txBox="1"/>
            <p:nvPr/>
          </p:nvSpPr>
          <p:spPr>
            <a:xfrm>
              <a:off x="7355565" y="5999629"/>
              <a:ext cx="27717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before:  207701.89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after:  145037.45</a:t>
              </a:r>
              <a:endParaRPr sz="1100"/>
            </a:p>
          </p:txBody>
        </p:sp>
      </p:grpSp>
      <p:sp>
        <p:nvSpPr>
          <p:cNvPr id="24" name="Google Shape;230;p31">
            <a:extLst>
              <a:ext uri="{FF2B5EF4-FFF2-40B4-BE49-F238E27FC236}">
                <a16:creationId xmlns:a16="http://schemas.microsoft.com/office/drawing/2014/main" id="{B5F2F0E7-5102-4058-B4A7-B4E1D726C065}"/>
              </a:ext>
            </a:extLst>
          </p:cNvPr>
          <p:cNvSpPr txBox="1"/>
          <p:nvPr/>
        </p:nvSpPr>
        <p:spPr>
          <a:xfrm>
            <a:off x="10702470" y="3291053"/>
            <a:ext cx="935129" cy="3000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W+jets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31;p31">
            <a:extLst>
              <a:ext uri="{FF2B5EF4-FFF2-40B4-BE49-F238E27FC236}">
                <a16:creationId xmlns:a16="http://schemas.microsoft.com/office/drawing/2014/main" id="{AC1BD35E-22CD-0ED9-7E83-356487338D5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91307" y="3341105"/>
            <a:ext cx="1764506" cy="2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07;p31">
            <a:extLst>
              <a:ext uri="{FF2B5EF4-FFF2-40B4-BE49-F238E27FC236}">
                <a16:creationId xmlns:a16="http://schemas.microsoft.com/office/drawing/2014/main" id="{C35AECB7-56A0-B303-CF0C-35B7D3F73D1B}"/>
              </a:ext>
            </a:extLst>
          </p:cNvPr>
          <p:cNvSpPr txBox="1">
            <a:spLocks/>
          </p:cNvSpPr>
          <p:nvPr/>
        </p:nvSpPr>
        <p:spPr>
          <a:xfrm>
            <a:off x="4306796" y="606374"/>
            <a:ext cx="3396713" cy="428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3807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*custom MT cut (removes red shape):</a:t>
            </a:r>
          </a:p>
          <a:p>
            <a:pPr marL="177800" indent="-174747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4400" dirty="0"/>
              <a:t>Targets </a:t>
            </a:r>
            <a:r>
              <a:rPr lang="en-US" sz="4400" dirty="0" err="1"/>
              <a:t>Ztt</a:t>
            </a:r>
            <a:endParaRPr lang="en-US" sz="44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(</a:t>
            </a:r>
            <a:r>
              <a:rPr lang="en-US" sz="4400" dirty="0" err="1"/>
              <a:t>mT_sum</a:t>
            </a:r>
            <a:r>
              <a:rPr lang="en-US" sz="4400" dirty="0"/>
              <a:t> &gt; 70_000) &amp;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((</a:t>
            </a:r>
            <a:r>
              <a:rPr lang="en-US" sz="4400" dirty="0" err="1"/>
              <a:t>mT_lep_met</a:t>
            </a:r>
            <a:r>
              <a:rPr lang="en-US" sz="4400" dirty="0"/>
              <a:t> &gt; 20_000) | (</a:t>
            </a:r>
            <a:r>
              <a:rPr lang="en-US" sz="4400" dirty="0" err="1"/>
              <a:t>mT_tau_met</a:t>
            </a:r>
            <a:r>
              <a:rPr lang="en-US" sz="4400" dirty="0"/>
              <a:t> &gt; 90_000)) &amp;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((</a:t>
            </a:r>
            <a:r>
              <a:rPr lang="en-US" sz="4400" dirty="0" err="1"/>
              <a:t>mT_lep_met</a:t>
            </a:r>
            <a:r>
              <a:rPr lang="en-US" sz="4400" dirty="0"/>
              <a:t> &gt; 90_000) | (</a:t>
            </a:r>
            <a:r>
              <a:rPr lang="en-US" sz="4400" dirty="0" err="1"/>
              <a:t>mT_tau_met</a:t>
            </a:r>
            <a:r>
              <a:rPr lang="en-US" sz="4400" dirty="0"/>
              <a:t> &gt; 20_000))</a:t>
            </a:r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*phi_{1,2} cut (removes red circle slice):</a:t>
            </a:r>
          </a:p>
          <a:p>
            <a:pPr marL="177800" indent="-174747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4400" dirty="0"/>
              <a:t>Targets fakes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Define: </a:t>
            </a:r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endParaRPr lang="en-US" sz="44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Cut: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     (abs(phi1)-a)**2 + (abs(phi2)-b)**2 &gt;= r**2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55151"/>
              <a:buFont typeface="Arial" panose="020B0604020202020204" pitchFamily="34" charset="0"/>
              <a:buNone/>
            </a:pPr>
            <a:r>
              <a:rPr lang="en-US" sz="4400" dirty="0"/>
              <a:t>     where a=pi, b=pi, and r = pi/2</a:t>
            </a:r>
          </a:p>
          <a:p>
            <a:pPr marL="177800" indent="-114300">
              <a:spcBef>
                <a:spcPts val="800"/>
              </a:spcBef>
              <a:buClr>
                <a:schemeClr val="dk1"/>
              </a:buClr>
              <a:buSzPct val="190909"/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190909"/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27" name="Google Shape;216;p31">
            <a:extLst>
              <a:ext uri="{FF2B5EF4-FFF2-40B4-BE49-F238E27FC236}">
                <a16:creationId xmlns:a16="http://schemas.microsoft.com/office/drawing/2014/main" id="{B936E4B9-7B03-7AE4-1E2A-422E9CEA9D3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354926" y="3768898"/>
            <a:ext cx="2882210" cy="18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17;p31">
            <a:extLst>
              <a:ext uri="{FF2B5EF4-FFF2-40B4-BE49-F238E27FC236}">
                <a16:creationId xmlns:a16="http://schemas.microsoft.com/office/drawing/2014/main" id="{A3F5FAB1-32D6-B05A-7731-B5D80702DE7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12853" b="12991"/>
          <a:stretch/>
        </p:blipFill>
        <p:spPr>
          <a:xfrm>
            <a:off x="4354926" y="3981771"/>
            <a:ext cx="2599909" cy="157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文本框 4">
            <a:extLst>
              <a:ext uri="{FF2B5EF4-FFF2-40B4-BE49-F238E27FC236}">
                <a16:creationId xmlns:a16="http://schemas.microsoft.com/office/drawing/2014/main" id="{EDEFCF43-E80E-BD49-FF80-74FFE1549F89}"/>
              </a:ext>
            </a:extLst>
          </p:cNvPr>
          <p:cNvSpPr txBox="1"/>
          <p:nvPr/>
        </p:nvSpPr>
        <p:spPr>
          <a:xfrm>
            <a:off x="769460" y="50906"/>
            <a:ext cx="96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Pre-selection(LH)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825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401B4-0B13-2977-86EE-1669EE9D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C7CD8-26C2-5602-189A-917523D1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44B53-1C71-5F94-C20A-1F2B491C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58</a:t>
            </a:fld>
            <a:endParaRPr lang="en-CN" dirty="0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9260CE04-4E98-BCEB-1B31-BCA642686BD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8C56C3EF-3E33-4E0A-A8B9-82DCFAD4D1D6}"/>
              </a:ext>
            </a:extLst>
          </p:cNvPr>
          <p:cNvSpPr txBox="1"/>
          <p:nvPr/>
        </p:nvSpPr>
        <p:spPr>
          <a:xfrm>
            <a:off x="769460" y="50906"/>
            <a:ext cx="8922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DNN Training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37;p32">
            <a:extLst>
              <a:ext uri="{FF2B5EF4-FFF2-40B4-BE49-F238E27FC236}">
                <a16:creationId xmlns:a16="http://schemas.microsoft.com/office/drawing/2014/main" id="{48C8C123-B49F-7232-F2C1-112091D18FB5}"/>
              </a:ext>
            </a:extLst>
          </p:cNvPr>
          <p:cNvSpPr txBox="1">
            <a:spLocks/>
          </p:cNvSpPr>
          <p:nvPr/>
        </p:nvSpPr>
        <p:spPr>
          <a:xfrm>
            <a:off x="384106" y="799051"/>
            <a:ext cx="10749332" cy="40785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4625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000" dirty="0"/>
              <a:t>Train deep neural network (DNN) to separate signal from background and cut on network score targeting (100, 50) &amp; (150,100) mass points (high stats points with 1M events generated) and trained 0J and &gt;=1J channels separately.</a:t>
            </a:r>
          </a:p>
          <a:p>
            <a:pPr marL="520700" lvl="1" indent="-187325">
              <a:spcBef>
                <a:spcPts val="400"/>
              </a:spcBef>
              <a:buClr>
                <a:schemeClr val="dk1"/>
              </a:buClr>
              <a:buSzPct val="100000"/>
            </a:pPr>
            <a:r>
              <a:rPr lang="en-US" sz="2000" dirty="0"/>
              <a:t>Training converges well (across all training folds) and very good signal/background separation is achieved</a:t>
            </a:r>
          </a:p>
          <a:p>
            <a:pPr marL="177800" indent="-174625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000" dirty="0"/>
              <a:t>Use multiclass DNN with 6 output classes: Signal, fake-tau background, 4 real-backgrounds (top, </a:t>
            </a:r>
            <a:r>
              <a:rPr lang="en-US" sz="2000" dirty="0" err="1"/>
              <a:t>Ztt</a:t>
            </a:r>
            <a:r>
              <a:rPr lang="en-US" sz="2000" dirty="0"/>
              <a:t>, VV, other)</a:t>
            </a:r>
          </a:p>
          <a:p>
            <a:pPr marL="177800" indent="-174625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000" dirty="0"/>
              <a:t>Input variables: </a:t>
            </a:r>
          </a:p>
          <a:p>
            <a:pPr marL="863600" lvl="2" indent="-193675">
              <a:spcBef>
                <a:spcPts val="400"/>
              </a:spcBef>
              <a:buClr>
                <a:schemeClr val="dk1"/>
              </a:buClr>
              <a:buSzPct val="100000"/>
            </a:pPr>
            <a:r>
              <a:rPr lang="en-US" dirty="0"/>
              <a:t>Basic object variables: 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, </a:t>
            </a:r>
            <a:r>
              <a:rPr lang="el-GR" dirty="0"/>
              <a:t>η, </a:t>
            </a:r>
            <a:r>
              <a:rPr lang="en-US" dirty="0"/>
              <a:t>MET, charge etc.</a:t>
            </a:r>
          </a:p>
          <a:p>
            <a:pPr marL="863600" lvl="2" indent="-193675">
              <a:spcBef>
                <a:spcPts val="400"/>
              </a:spcBef>
              <a:buClr>
                <a:schemeClr val="dk1"/>
              </a:buClr>
              <a:buSzPct val="100000"/>
            </a:pPr>
            <a:r>
              <a:rPr lang="en-US" dirty="0"/>
              <a:t>High-level variables: </a:t>
            </a:r>
            <a:r>
              <a:rPr lang="el-GR" dirty="0"/>
              <a:t>Δ</a:t>
            </a:r>
            <a:r>
              <a:rPr lang="en-US" dirty="0"/>
              <a:t>R, </a:t>
            </a:r>
            <a:r>
              <a:rPr lang="el-GR" dirty="0"/>
              <a:t>Δη, </a:t>
            </a:r>
            <a:r>
              <a:rPr lang="el-GR" dirty="0" err="1"/>
              <a:t>Δφ</a:t>
            </a:r>
            <a:r>
              <a:rPr lang="el-GR" dirty="0"/>
              <a:t>, </a:t>
            </a:r>
            <a:r>
              <a:rPr lang="en-US" dirty="0"/>
              <a:t>m</a:t>
            </a:r>
            <a:r>
              <a:rPr lang="en-US" baseline="-25000" dirty="0"/>
              <a:t>T2</a:t>
            </a:r>
            <a:r>
              <a:rPr lang="en-US" dirty="0"/>
              <a:t>, </a:t>
            </a:r>
            <a:r>
              <a:rPr lang="en-US" dirty="0" err="1"/>
              <a:t>M</a:t>
            </a:r>
            <a:r>
              <a:rPr lang="en-US" baseline="-25000" dirty="0" err="1"/>
              <a:t>eff</a:t>
            </a:r>
            <a:r>
              <a:rPr lang="en-US" dirty="0"/>
              <a:t>, </a:t>
            </a:r>
            <a:r>
              <a:rPr lang="en-US" dirty="0" err="1"/>
              <a:t>M</a:t>
            </a:r>
            <a:r>
              <a:rPr lang="en-US" baseline="-25000" dirty="0" err="1"/>
              <a:t>inv</a:t>
            </a:r>
            <a:r>
              <a:rPr lang="en-US" dirty="0"/>
              <a:t>, </a:t>
            </a:r>
            <a:r>
              <a:rPr lang="el-GR" dirty="0"/>
              <a:t>Σ</a:t>
            </a: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/>
              <a:t>, </a:t>
            </a:r>
            <a:r>
              <a:rPr lang="en-US" dirty="0" err="1"/>
              <a:t>m</a:t>
            </a:r>
            <a:r>
              <a:rPr lang="en-US" baseline="-25000" dirty="0" err="1"/>
              <a:t>CT</a:t>
            </a:r>
            <a:r>
              <a:rPr lang="en-US" dirty="0"/>
              <a:t>, balance + more!</a:t>
            </a:r>
            <a:endParaRPr lang="en-US" baseline="-25000" dirty="0"/>
          </a:p>
          <a:p>
            <a:pPr marL="177800" indent="-101600">
              <a:spcBef>
                <a:spcPts val="8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8" name="Google Shape;238;p32">
            <a:extLst>
              <a:ext uri="{FF2B5EF4-FFF2-40B4-BE49-F238E27FC236}">
                <a16:creationId xmlns:a16="http://schemas.microsoft.com/office/drawing/2014/main" id="{7F070FAC-CFE5-DD07-9962-1FB6333AC194}"/>
              </a:ext>
            </a:extLst>
          </p:cNvPr>
          <p:cNvGrpSpPr/>
          <p:nvPr/>
        </p:nvGrpSpPr>
        <p:grpSpPr>
          <a:xfrm>
            <a:off x="4652052" y="4011084"/>
            <a:ext cx="3213778" cy="2301683"/>
            <a:chOff x="4726793" y="609864"/>
            <a:chExt cx="6101253" cy="4155192"/>
          </a:xfrm>
        </p:grpSpPr>
        <p:grpSp>
          <p:nvGrpSpPr>
            <p:cNvPr id="9" name="Google Shape;239;p32">
              <a:extLst>
                <a:ext uri="{FF2B5EF4-FFF2-40B4-BE49-F238E27FC236}">
                  <a16:creationId xmlns:a16="http://schemas.microsoft.com/office/drawing/2014/main" id="{669F71F1-994E-C20B-7FD9-38E6A809A088}"/>
                </a:ext>
              </a:extLst>
            </p:cNvPr>
            <p:cNvGrpSpPr/>
            <p:nvPr/>
          </p:nvGrpSpPr>
          <p:grpSpPr>
            <a:xfrm>
              <a:off x="5065183" y="609864"/>
              <a:ext cx="5432426" cy="4155192"/>
              <a:chOff x="4870450" y="1253331"/>
              <a:chExt cx="5432426" cy="4155192"/>
            </a:xfrm>
          </p:grpSpPr>
          <p:grpSp>
            <p:nvGrpSpPr>
              <p:cNvPr id="12" name="Google Shape;240;p32">
                <a:extLst>
                  <a:ext uri="{FF2B5EF4-FFF2-40B4-BE49-F238E27FC236}">
                    <a16:creationId xmlns:a16="http://schemas.microsoft.com/office/drawing/2014/main" id="{77D76015-78CB-0130-397C-DF49584330E0}"/>
                  </a:ext>
                </a:extLst>
              </p:cNvPr>
              <p:cNvGrpSpPr/>
              <p:nvPr/>
            </p:nvGrpSpPr>
            <p:grpSpPr>
              <a:xfrm>
                <a:off x="4870450" y="1253331"/>
                <a:ext cx="5432426" cy="4155192"/>
                <a:chOff x="6096000" y="1690688"/>
                <a:chExt cx="5432426" cy="4155192"/>
              </a:xfrm>
            </p:grpSpPr>
            <p:pic>
              <p:nvPicPr>
                <p:cNvPr id="21" name="Google Shape;241;p32">
                  <a:extLst>
                    <a:ext uri="{FF2B5EF4-FFF2-40B4-BE49-F238E27FC236}">
                      <a16:creationId xmlns:a16="http://schemas.microsoft.com/office/drawing/2014/main" id="{8944A116-C958-6BAA-7C39-2BBCAF7EDDC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l="7971" r="238" b="4507"/>
                <a:stretch/>
              </p:blipFill>
              <p:spPr>
                <a:xfrm>
                  <a:off x="6096000" y="1690688"/>
                  <a:ext cx="5325533" cy="41551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Google Shape;242;p32">
                  <a:extLst>
                    <a:ext uri="{FF2B5EF4-FFF2-40B4-BE49-F238E27FC236}">
                      <a16:creationId xmlns:a16="http://schemas.microsoft.com/office/drawing/2014/main" id="{93C232D0-B45B-9B90-6F0D-FC9D1201FF6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l="13773" t="4925" r="84439" b="90697"/>
                <a:stretch/>
              </p:blipFill>
              <p:spPr>
                <a:xfrm>
                  <a:off x="11424709" y="2321714"/>
                  <a:ext cx="103717" cy="190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3" name="Google Shape;243;p32">
                <a:extLst>
                  <a:ext uri="{FF2B5EF4-FFF2-40B4-BE49-F238E27FC236}">
                    <a16:creationId xmlns:a16="http://schemas.microsoft.com/office/drawing/2014/main" id="{EF5A2446-A30A-E23C-433A-D13392E5D3CA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73" t="4925" r="84439" b="90697"/>
              <a:stretch/>
            </p:blipFill>
            <p:spPr>
              <a:xfrm>
                <a:off x="10195983" y="2717811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244;p32">
                <a:extLst>
                  <a:ext uri="{FF2B5EF4-FFF2-40B4-BE49-F238E27FC236}">
                    <a16:creationId xmlns:a16="http://schemas.microsoft.com/office/drawing/2014/main" id="{F73F3F04-F435-89EE-246A-0EAD43B8739A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73" t="4925" r="84439" b="90697"/>
              <a:stretch/>
            </p:blipFill>
            <p:spPr>
              <a:xfrm>
                <a:off x="10195982" y="3563965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245;p32">
                <a:extLst>
                  <a:ext uri="{FF2B5EF4-FFF2-40B4-BE49-F238E27FC236}">
                    <a16:creationId xmlns:a16="http://schemas.microsoft.com/office/drawing/2014/main" id="{0B53605B-8ED8-A2FE-34CF-3B6BC98AE15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73" t="4925" r="84439" b="90697"/>
              <a:stretch/>
            </p:blipFill>
            <p:spPr>
              <a:xfrm>
                <a:off x="10195981" y="4393817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246;p32">
                <a:extLst>
                  <a:ext uri="{FF2B5EF4-FFF2-40B4-BE49-F238E27FC236}">
                    <a16:creationId xmlns:a16="http://schemas.microsoft.com/office/drawing/2014/main" id="{3DF255D8-6E78-BCA3-0C06-70A832C0543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5980" y="4808743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247;p32">
                <a:extLst>
                  <a:ext uri="{FF2B5EF4-FFF2-40B4-BE49-F238E27FC236}">
                    <a16:creationId xmlns:a16="http://schemas.microsoft.com/office/drawing/2014/main" id="{4BDF5974-7245-CDE3-463F-B4F7895EE686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5447" y="3975289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48;p32">
                <a:extLst>
                  <a:ext uri="{FF2B5EF4-FFF2-40B4-BE49-F238E27FC236}">
                    <a16:creationId xmlns:a16="http://schemas.microsoft.com/office/drawing/2014/main" id="{07B3464C-1E1E-605C-9264-CA757C3294D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5447" y="3136339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49;p32">
                <a:extLst>
                  <a:ext uri="{FF2B5EF4-FFF2-40B4-BE49-F238E27FC236}">
                    <a16:creationId xmlns:a16="http://schemas.microsoft.com/office/drawing/2014/main" id="{F4971F5F-2F3A-FE2F-F99D-BE0C1999A1E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5447" y="2290185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0;p32">
                <a:extLst>
                  <a:ext uri="{FF2B5EF4-FFF2-40B4-BE49-F238E27FC236}">
                    <a16:creationId xmlns:a16="http://schemas.microsoft.com/office/drawing/2014/main" id="{091CFEBF-CC8E-D18C-1B6D-D07749B2193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3718" t="13243" r="84494" b="82379"/>
              <a:stretch/>
            </p:blipFill>
            <p:spPr>
              <a:xfrm>
                <a:off x="10192794" y="1460333"/>
                <a:ext cx="103717" cy="19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" name="Google Shape;251;p32">
              <a:extLst>
                <a:ext uri="{FF2B5EF4-FFF2-40B4-BE49-F238E27FC236}">
                  <a16:creationId xmlns:a16="http://schemas.microsoft.com/office/drawing/2014/main" id="{96438B8F-E5EE-13EA-E07A-E35B9602AC77}"/>
                </a:ext>
              </a:extLst>
            </p:cNvPr>
            <p:cNvSpPr txBox="1"/>
            <p:nvPr/>
          </p:nvSpPr>
          <p:spPr>
            <a:xfrm rot="-5400000">
              <a:off x="4168330" y="1371332"/>
              <a:ext cx="1451974" cy="335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Training loss</a:t>
              </a:r>
              <a:endParaRPr sz="1100"/>
            </a:p>
          </p:txBody>
        </p:sp>
        <p:sp>
          <p:nvSpPr>
            <p:cNvPr id="11" name="Google Shape;252;p32">
              <a:extLst>
                <a:ext uri="{FF2B5EF4-FFF2-40B4-BE49-F238E27FC236}">
                  <a16:creationId xmlns:a16="http://schemas.microsoft.com/office/drawing/2014/main" id="{7FEF0A13-95A9-79F3-838B-7FB5B72BD921}"/>
                </a:ext>
              </a:extLst>
            </p:cNvPr>
            <p:cNvSpPr txBox="1"/>
            <p:nvPr/>
          </p:nvSpPr>
          <p:spPr>
            <a:xfrm rot="-5400000">
              <a:off x="9818349" y="1457607"/>
              <a:ext cx="1684345" cy="335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Validation loss</a:t>
              </a:r>
              <a:endParaRPr sz="1100"/>
            </a:p>
          </p:txBody>
        </p:sp>
      </p:grpSp>
      <p:pic>
        <p:nvPicPr>
          <p:cNvPr id="23" name="Google Shape;253;p32">
            <a:extLst>
              <a:ext uri="{FF2B5EF4-FFF2-40B4-BE49-F238E27FC236}">
                <a16:creationId xmlns:a16="http://schemas.microsoft.com/office/drawing/2014/main" id="{543A44A9-F5E7-CAD9-3A5D-B5CD645F0B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507"/>
          <a:stretch/>
        </p:blipFill>
        <p:spPr>
          <a:xfrm>
            <a:off x="1544656" y="3925583"/>
            <a:ext cx="3053566" cy="2186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758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6237C-7E1E-005E-C0B6-6E96DA93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582AB5-773D-2F03-16AE-81525766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B6F55-0F56-387F-D95B-1C192FE2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59</a:t>
            </a:fld>
            <a:endParaRPr lang="en-CN" dirty="0"/>
          </a:p>
        </p:txBody>
      </p:sp>
      <p:pic>
        <p:nvPicPr>
          <p:cNvPr id="5" name="Google Shape;505;p54" title="ff4.png">
            <a:extLst>
              <a:ext uri="{FF2B5EF4-FFF2-40B4-BE49-F238E27FC236}">
                <a16:creationId xmlns:a16="http://schemas.microsoft.com/office/drawing/2014/main" id="{F3505216-86FA-E719-E0EC-D438FA7A3C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0872" y="3819426"/>
            <a:ext cx="4292249" cy="19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06;p54" title="ff3.png">
            <a:extLst>
              <a:ext uri="{FF2B5EF4-FFF2-40B4-BE49-F238E27FC236}">
                <a16:creationId xmlns:a16="http://schemas.microsoft.com/office/drawing/2014/main" id="{3098B182-62CE-1F42-72D2-74BC9B8EBE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874" y="1875839"/>
            <a:ext cx="4292249" cy="18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07;p54" title="ff2.png">
            <a:extLst>
              <a:ext uri="{FF2B5EF4-FFF2-40B4-BE49-F238E27FC236}">
                <a16:creationId xmlns:a16="http://schemas.microsoft.com/office/drawing/2014/main" id="{62108C27-6FB1-F6CA-5041-3B7D211D2E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913" y="3849988"/>
            <a:ext cx="4198661" cy="18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8;p54" title="ff1.png">
            <a:extLst>
              <a:ext uri="{FF2B5EF4-FFF2-40B4-BE49-F238E27FC236}">
                <a16:creationId xmlns:a16="http://schemas.microsoft.com/office/drawing/2014/main" id="{5C73A778-52EF-5B02-DAF7-F541476382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124" y="1931326"/>
            <a:ext cx="4292250" cy="18526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4">
            <a:extLst>
              <a:ext uri="{FF2B5EF4-FFF2-40B4-BE49-F238E27FC236}">
                <a16:creationId xmlns:a16="http://schemas.microsoft.com/office/drawing/2014/main" id="{1515FB73-0007-7A36-DC3B-58B6A3B4E15E}"/>
              </a:ext>
            </a:extLst>
          </p:cNvPr>
          <p:cNvSpPr txBox="1"/>
          <p:nvPr/>
        </p:nvSpPr>
        <p:spPr>
          <a:xfrm>
            <a:off x="769460" y="50906"/>
            <a:ext cx="8567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Fake Factors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2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B87E6-48E1-8641-E3E4-89ACA786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4825D-0607-1415-B16B-7BC55F01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EDDF4-6843-CD33-F7D7-A27652F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6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49F93553-7172-C5E9-9277-585260DA3F85}"/>
              </a:ext>
            </a:extLst>
          </p:cNvPr>
          <p:cNvSpPr txBox="1"/>
          <p:nvPr/>
        </p:nvSpPr>
        <p:spPr>
          <a:xfrm>
            <a:off x="769460" y="50906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 Removal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055633D-B76B-E1FC-969C-9F2C05D8CFEA}"/>
              </a:ext>
            </a:extLst>
          </p:cNvPr>
          <p:cNvSpPr txBox="1">
            <a:spLocks/>
          </p:cNvSpPr>
          <p:nvPr/>
        </p:nvSpPr>
        <p:spPr>
          <a:xfrm>
            <a:off x="272839" y="1057217"/>
            <a:ext cx="10858500" cy="5003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ST default overlap removal</a:t>
            </a:r>
          </a:p>
          <a:p>
            <a:r>
              <a:rPr kumimoji="1" lang="en-US" altLang="zh-CN"/>
              <a:t>Do Tau OLR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8BA781-0842-D348-74C0-B6216ACAB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7"/>
          <a:stretch/>
        </p:blipFill>
        <p:spPr>
          <a:xfrm>
            <a:off x="272839" y="2288832"/>
            <a:ext cx="7772400" cy="1727583"/>
          </a:xfrm>
          <a:prstGeom prst="rect">
            <a:avLst/>
          </a:prstGeom>
        </p:spPr>
      </p:pic>
      <p:pic>
        <p:nvPicPr>
          <p:cNvPr id="9" name="图片 7">
            <a:extLst>
              <a:ext uri="{FF2B5EF4-FFF2-40B4-BE49-F238E27FC236}">
                <a16:creationId xmlns:a16="http://schemas.microsoft.com/office/drawing/2014/main" id="{08400268-D2FF-6886-3748-0AD496B0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23"/>
          <a:stretch/>
        </p:blipFill>
        <p:spPr>
          <a:xfrm>
            <a:off x="272839" y="4016415"/>
            <a:ext cx="7772400" cy="15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57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F38A2-ACC5-86EE-53C8-9701FBB1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E251D-4EDD-E345-E758-EEDFF0CD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B334-7107-5DC7-D071-3E8A31A4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60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1E6C1CB3-FA16-6935-9E4E-F6F9B293C6BA}"/>
              </a:ext>
            </a:extLst>
          </p:cNvPr>
          <p:cNvSpPr txBox="1"/>
          <p:nvPr/>
        </p:nvSpPr>
        <p:spPr>
          <a:xfrm>
            <a:off x="769460" y="50906"/>
            <a:ext cx="8567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Fake Factors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515;p55" title="ff8.png">
            <a:extLst>
              <a:ext uri="{FF2B5EF4-FFF2-40B4-BE49-F238E27FC236}">
                <a16:creationId xmlns:a16="http://schemas.microsoft.com/office/drawing/2014/main" id="{B79A6531-B6E1-7E70-F593-C5FD60D650D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0602" y="3937493"/>
            <a:ext cx="4341551" cy="193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16;p55" title="ff7.png">
            <a:extLst>
              <a:ext uri="{FF2B5EF4-FFF2-40B4-BE49-F238E27FC236}">
                <a16:creationId xmlns:a16="http://schemas.microsoft.com/office/drawing/2014/main" id="{ADC24158-E248-D9A5-B703-9472F2943D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602" y="1876678"/>
            <a:ext cx="4341552" cy="18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17;p55" title="ff6.png">
            <a:extLst>
              <a:ext uri="{FF2B5EF4-FFF2-40B4-BE49-F238E27FC236}">
                <a16:creationId xmlns:a16="http://schemas.microsoft.com/office/drawing/2014/main" id="{DF3BB795-29A4-1ADD-DA5A-9FC57D3E36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039" y="3939628"/>
            <a:ext cx="4458951" cy="19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18;p55" title="ff5.png">
            <a:extLst>
              <a:ext uri="{FF2B5EF4-FFF2-40B4-BE49-F238E27FC236}">
                <a16:creationId xmlns:a16="http://schemas.microsoft.com/office/drawing/2014/main" id="{20CAC834-EB23-892C-ABEB-DE861F8AB7C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258" y="1845528"/>
            <a:ext cx="4424519" cy="19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1965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0180-AFED-A9E6-65B1-D0A33B53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757AC-BDBD-C0C3-66E7-8DEA49BC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33B7-DF3E-79BB-A0C6-2DF68214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61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EBD1F5F2-9372-FD2F-31AE-A4899ED65FF8}"/>
              </a:ext>
            </a:extLst>
          </p:cNvPr>
          <p:cNvSpPr txBox="1"/>
          <p:nvPr/>
        </p:nvSpPr>
        <p:spPr>
          <a:xfrm>
            <a:off x="769460" y="50906"/>
            <a:ext cx="9683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Exclusion Fit(LH)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Google Shape;462;p49">
            <a:extLst>
              <a:ext uri="{FF2B5EF4-FFF2-40B4-BE49-F238E27FC236}">
                <a16:creationId xmlns:a16="http://schemas.microsoft.com/office/drawing/2014/main" id="{EF12025B-F3CD-4B7B-18D2-407C15E16580}"/>
              </a:ext>
            </a:extLst>
          </p:cNvPr>
          <p:cNvGraphicFramePr/>
          <p:nvPr/>
        </p:nvGraphicFramePr>
        <p:xfrm>
          <a:off x="4944652" y="1030484"/>
          <a:ext cx="5416385" cy="25865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8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3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Type of systematic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% Syst.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Expected CLs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]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 err="1"/>
                        <a:t>Normalisation</a:t>
                      </a:r>
                      <a:endParaRPr sz="1100" dirty="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 err="1"/>
                        <a:t>Normalisation</a:t>
                      </a:r>
                      <a:endParaRPr sz="1100" dirty="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10</a:t>
                      </a:r>
                      <a:endParaRPr sz="1100" dirty="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Normalisation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20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Normalisation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50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0.240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0.439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0.701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Norm+Shape</a:t>
                      </a:r>
                      <a:endParaRPr sz="14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Norm+Shape</a:t>
                      </a:r>
                      <a:endParaRPr sz="1400"/>
                    </a:p>
                  </a:txBody>
                  <a:tcPr marL="68600" marR="68600" marT="34300" marB="34300">
                    <a:lnL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0.238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0.437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0.699</a:t>
                      </a:r>
                      <a:endParaRPr sz="1100"/>
                    </a:p>
                  </a:txBody>
                  <a:tcPr marL="68600" marR="68600" marT="34300" marB="34300">
                    <a:lnR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3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Norm+Shape</a:t>
                      </a:r>
                      <a:endParaRPr sz="14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0.240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0.439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0.701</a:t>
                      </a:r>
                      <a:endParaRPr sz="1100" dirty="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Google Shape;464;p49">
            <a:extLst>
              <a:ext uri="{FF2B5EF4-FFF2-40B4-BE49-F238E27FC236}">
                <a16:creationId xmlns:a16="http://schemas.microsoft.com/office/drawing/2014/main" id="{1DBDCBAC-97D5-FC9A-48B7-56B4E33BA1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771" t="60290" r="8520" b="1990"/>
          <a:stretch/>
        </p:blipFill>
        <p:spPr>
          <a:xfrm>
            <a:off x="4974310" y="3732774"/>
            <a:ext cx="5419756" cy="198951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9" name="Google Shape;465;p49">
            <a:extLst>
              <a:ext uri="{FF2B5EF4-FFF2-40B4-BE49-F238E27FC236}">
                <a16:creationId xmlns:a16="http://schemas.microsoft.com/office/drawing/2014/main" id="{E8BF8844-411D-F241-14B5-8179614E5AE7}"/>
              </a:ext>
            </a:extLst>
          </p:cNvPr>
          <p:cNvSpPr txBox="1"/>
          <p:nvPr/>
        </p:nvSpPr>
        <p:spPr>
          <a:xfrm>
            <a:off x="270200" y="1622727"/>
            <a:ext cx="4674452" cy="313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CLs </a:t>
            </a:r>
            <a:r>
              <a:rPr lang="en" sz="2100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very robust 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systematics</a:t>
            </a:r>
          </a:p>
          <a:p>
            <a:pPr marL="1778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Sensitivity worse than estimated from simple Z score formula</a:t>
            </a:r>
            <a:endParaRPr sz="1100" dirty="0"/>
          </a:p>
          <a:p>
            <a:pPr marL="1778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(Mu factors preliminary since dominant fake background MC will be replaced)* </a:t>
            </a:r>
            <a:endParaRPr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DAFC7-2F8D-6B89-F220-95D55DADB2B6}"/>
              </a:ext>
            </a:extLst>
          </p:cNvPr>
          <p:cNvSpPr txBox="1"/>
          <p:nvPr/>
        </p:nvSpPr>
        <p:spPr>
          <a:xfrm>
            <a:off x="270200" y="95535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/>
              <a:t>&gt;= 1J channel</a:t>
            </a:r>
          </a:p>
        </p:txBody>
      </p:sp>
    </p:spTree>
    <p:extLst>
      <p:ext uri="{BB962C8B-B14F-4D97-AF65-F5344CB8AC3E}">
        <p14:creationId xmlns:p14="http://schemas.microsoft.com/office/powerpoint/2010/main" val="2717144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38934-31DE-F028-C96D-E6C7F38B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25ECA-D052-0511-5AB0-BDFFD661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8BFB-F51F-FC44-2910-AFE03525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62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89A9E19A-C9DF-D6CD-3457-7857CFC525AE}"/>
              </a:ext>
            </a:extLst>
          </p:cNvPr>
          <p:cNvSpPr txBox="1"/>
          <p:nvPr/>
        </p:nvSpPr>
        <p:spPr>
          <a:xfrm>
            <a:off x="769460" y="50906"/>
            <a:ext cx="9683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Exclusion Fit(LH)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89616-0756-7E66-72BE-DC1FA370451F}"/>
              </a:ext>
            </a:extLst>
          </p:cNvPr>
          <p:cNvSpPr txBox="1"/>
          <p:nvPr/>
        </p:nvSpPr>
        <p:spPr>
          <a:xfrm>
            <a:off x="208344" y="1006997"/>
            <a:ext cx="4110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/>
              <a:t>0J and &gt;= 1J channel combined</a:t>
            </a:r>
          </a:p>
        </p:txBody>
      </p:sp>
      <p:sp>
        <p:nvSpPr>
          <p:cNvPr id="8" name="Google Shape;480;p51">
            <a:extLst>
              <a:ext uri="{FF2B5EF4-FFF2-40B4-BE49-F238E27FC236}">
                <a16:creationId xmlns:a16="http://schemas.microsoft.com/office/drawing/2014/main" id="{2B19A7C6-3B97-9E70-865C-E80D79DCD104}"/>
              </a:ext>
            </a:extLst>
          </p:cNvPr>
          <p:cNvSpPr txBox="1">
            <a:spLocks/>
          </p:cNvSpPr>
          <p:nvPr/>
        </p:nvSpPr>
        <p:spPr>
          <a:xfrm>
            <a:off x="208344" y="1778422"/>
            <a:ext cx="3712055" cy="19248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58750">
              <a:spcBef>
                <a:spcPts val="0"/>
              </a:spcBef>
              <a:buClr>
                <a:schemeClr val="dk1"/>
              </a:buClr>
              <a:buSzPts val="1900"/>
            </a:pPr>
            <a:r>
              <a:rPr lang="en-US" sz="1900" dirty="0"/>
              <a:t>a slight decrease in the expected CLs, but not much</a:t>
            </a:r>
          </a:p>
          <a:p>
            <a:pPr marL="177800" indent="-158750">
              <a:spcBef>
                <a:spcPts val="800"/>
              </a:spcBef>
              <a:buClr>
                <a:schemeClr val="dk1"/>
              </a:buClr>
              <a:buSzPts val="1900"/>
            </a:pPr>
            <a:r>
              <a:rPr lang="en-US" sz="1900" dirty="0"/>
              <a:t>DNN studies showed &gt;=1J channel drives sensitivity</a:t>
            </a:r>
          </a:p>
        </p:txBody>
      </p:sp>
      <p:pic>
        <p:nvPicPr>
          <p:cNvPr id="9" name="Google Shape;482;p51">
            <a:extLst>
              <a:ext uri="{FF2B5EF4-FFF2-40B4-BE49-F238E27FC236}">
                <a16:creationId xmlns:a16="http://schemas.microsoft.com/office/drawing/2014/main" id="{6EAEFEA1-15F4-3EE5-D22C-D27EB3EC9F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225" t="54901" r="1095" b="1350"/>
          <a:stretch/>
        </p:blipFill>
        <p:spPr>
          <a:xfrm>
            <a:off x="5787252" y="3508593"/>
            <a:ext cx="5479578" cy="255331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  <p:graphicFrame>
        <p:nvGraphicFramePr>
          <p:cNvPr id="10" name="Google Shape;483;p51">
            <a:extLst>
              <a:ext uri="{FF2B5EF4-FFF2-40B4-BE49-F238E27FC236}">
                <a16:creationId xmlns:a16="http://schemas.microsoft.com/office/drawing/2014/main" id="{B5B8308D-EF2F-21A9-B880-FDFEE0116103}"/>
              </a:ext>
            </a:extLst>
          </p:cNvPr>
          <p:cNvGraphicFramePr/>
          <p:nvPr/>
        </p:nvGraphicFramePr>
        <p:xfrm>
          <a:off x="5278252" y="1672380"/>
          <a:ext cx="6782568" cy="12236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64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9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789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Type of systematic</a:t>
                      </a:r>
                      <a:endParaRPr sz="1600"/>
                    </a:p>
                  </a:txBody>
                  <a:tcPr marL="99240" marR="99240" marT="49620" marB="4962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% Syst.</a:t>
                      </a:r>
                      <a:endParaRPr sz="1600"/>
                    </a:p>
                  </a:txBody>
                  <a:tcPr marL="99240" marR="99240" marT="49620" marB="4962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[</a:t>
                      </a:r>
                      <a:endParaRPr sz="1600"/>
                    </a:p>
                  </a:txBody>
                  <a:tcPr marL="99240" marR="99240" marT="49620" marB="4962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Expected CLs</a:t>
                      </a:r>
                      <a:endParaRPr sz="1600"/>
                    </a:p>
                  </a:txBody>
                  <a:tcPr marL="99240" marR="99240" marT="49620" marB="4962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]</a:t>
                      </a:r>
                      <a:endParaRPr sz="1600"/>
                    </a:p>
                  </a:txBody>
                  <a:tcPr marL="99240" marR="99240" marT="49620" marB="496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err="1"/>
                        <a:t>Normalisation</a:t>
                      </a:r>
                      <a:endParaRPr sz="1600" dirty="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20</a:t>
                      </a:r>
                      <a:endParaRPr sz="160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0.231</a:t>
                      </a:r>
                      <a:endParaRPr sz="160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0.429</a:t>
                      </a:r>
                      <a:endParaRPr sz="160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0.693</a:t>
                      </a:r>
                      <a:endParaRPr sz="1600"/>
                    </a:p>
                  </a:txBody>
                  <a:tcPr marL="99240" marR="99240" marT="49620" marB="4962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89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2000"/>
                        <a:t>Norm+Shape</a:t>
                      </a:r>
                      <a:endParaRPr sz="2000"/>
                    </a:p>
                  </a:txBody>
                  <a:tcPr marL="99240" marR="99240" marT="49620" marB="49620">
                    <a:lnL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20</a:t>
                      </a:r>
                      <a:endParaRPr sz="1600"/>
                    </a:p>
                  </a:txBody>
                  <a:tcPr marL="99240" marR="99240" marT="49620" marB="4962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0.231</a:t>
                      </a:r>
                      <a:endParaRPr sz="1600"/>
                    </a:p>
                  </a:txBody>
                  <a:tcPr marL="99240" marR="99240" marT="49620" marB="4962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0.429</a:t>
                      </a:r>
                      <a:endParaRPr sz="1600" dirty="0"/>
                    </a:p>
                  </a:txBody>
                  <a:tcPr marL="99240" marR="99240" marT="49620" marB="4962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/>
                        <a:t>0.693</a:t>
                      </a:r>
                      <a:endParaRPr sz="1600" dirty="0"/>
                    </a:p>
                  </a:txBody>
                  <a:tcPr marL="99240" marR="99240" marT="49620" marB="49620">
                    <a:lnR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435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81D741-CA01-BCD2-C7F3-F9BEBDCA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E391E-D101-3F0F-58A8-FA947C50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2EC47-B15D-63C1-C7CE-A90AB371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63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0C43339E-6E79-7319-6D4F-2859F1A59219}"/>
              </a:ext>
            </a:extLst>
          </p:cNvPr>
          <p:cNvSpPr txBox="1"/>
          <p:nvPr/>
        </p:nvSpPr>
        <p:spPr>
          <a:xfrm>
            <a:off x="769460" y="50906"/>
            <a:ext cx="9042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OS-SS Fit(LH)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489;p52">
            <a:extLst>
              <a:ext uri="{FF2B5EF4-FFF2-40B4-BE49-F238E27FC236}">
                <a16:creationId xmlns:a16="http://schemas.microsoft.com/office/drawing/2014/main" id="{2F51FADE-F64F-906F-C33D-80CA3B1E7190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3943350" cy="35004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6129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200" dirty="0"/>
              <a:t>Idea to use same-sign (SS) region in the fit to constrain systematics</a:t>
            </a:r>
          </a:p>
          <a:p>
            <a:pPr marL="177800" indent="-161290">
              <a:spcBef>
                <a:spcPts val="800"/>
              </a:spcBef>
              <a:buClr>
                <a:schemeClr val="dk1"/>
              </a:buClr>
              <a:buSzPct val="100000"/>
            </a:pPr>
            <a:r>
              <a:rPr lang="en-US" sz="2200" dirty="0"/>
              <a:t>small impact on resulting CLs value</a:t>
            </a:r>
          </a:p>
          <a:p>
            <a:pPr marL="177800" indent="-63500">
              <a:spcBef>
                <a:spcPts val="800"/>
              </a:spcBef>
              <a:buClr>
                <a:schemeClr val="dk1"/>
              </a:buClr>
              <a:buSzPct val="190909"/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spcBef>
                <a:spcPts val="800"/>
              </a:spcBef>
              <a:buClr>
                <a:schemeClr val="dk1"/>
              </a:buClr>
              <a:buSzPct val="190909"/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8" name="Google Shape;490;p52">
            <a:extLst>
              <a:ext uri="{FF2B5EF4-FFF2-40B4-BE49-F238E27FC236}">
                <a16:creationId xmlns:a16="http://schemas.microsoft.com/office/drawing/2014/main" id="{0A93D033-0466-7813-3D94-E684E47A6B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79" t="59551" r="2395" b="2772"/>
          <a:stretch/>
        </p:blipFill>
        <p:spPr>
          <a:xfrm>
            <a:off x="6525571" y="4518157"/>
            <a:ext cx="4320000" cy="1597569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</p:spPr>
      </p:pic>
      <p:graphicFrame>
        <p:nvGraphicFramePr>
          <p:cNvPr id="9" name="Google Shape;492;p52">
            <a:extLst>
              <a:ext uri="{FF2B5EF4-FFF2-40B4-BE49-F238E27FC236}">
                <a16:creationId xmlns:a16="http://schemas.microsoft.com/office/drawing/2014/main" id="{14E9A3DE-2C51-A95C-9AB9-B605DCE5B374}"/>
              </a:ext>
            </a:extLst>
          </p:cNvPr>
          <p:cNvGraphicFramePr/>
          <p:nvPr/>
        </p:nvGraphicFramePr>
        <p:xfrm>
          <a:off x="6357528" y="1364331"/>
          <a:ext cx="4723500" cy="8458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Type of fit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% Syst.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Expected CLs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]</a:t>
                      </a:r>
                      <a:endParaRPr sz="1100"/>
                    </a:p>
                  </a:txBody>
                  <a:tcPr marL="68600" marR="68600" marT="34300" marB="34300"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OS only</a:t>
                      </a:r>
                      <a:endParaRPr sz="1100"/>
                    </a:p>
                  </a:txBody>
                  <a:tcPr marL="68600" marR="68600" marT="34300" marB="34300">
                    <a:lnL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0.242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0.442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0.703</a:t>
                      </a:r>
                      <a:endParaRPr sz="1100"/>
                    </a:p>
                  </a:txBody>
                  <a:tcPr marL="68600" marR="68600" marT="34300" marB="34300">
                    <a:lnR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OS-SS</a:t>
                      </a:r>
                      <a:endParaRPr sz="1100"/>
                    </a:p>
                  </a:txBody>
                  <a:tcPr marL="68600" marR="68600" marT="34300" marB="34300">
                    <a:lnL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20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0.242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0.441</a:t>
                      </a:r>
                      <a:endParaRPr sz="1100"/>
                    </a:p>
                  </a:txBody>
                  <a:tcPr marL="68600" marR="68600" marT="34300" marB="34300"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/>
                        <a:t>0.702</a:t>
                      </a:r>
                      <a:endParaRPr sz="1100" dirty="0"/>
                    </a:p>
                  </a:txBody>
                  <a:tcPr marL="68600" marR="68600" marT="34300" marB="34300">
                    <a:lnR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B05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Google Shape;493;p52">
            <a:extLst>
              <a:ext uri="{FF2B5EF4-FFF2-40B4-BE49-F238E27FC236}">
                <a16:creationId xmlns:a16="http://schemas.microsoft.com/office/drawing/2014/main" id="{BA0D68F8-42DF-88A7-2E6C-7E3F843DC6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771" t="60290" r="8520" b="1990"/>
          <a:stretch/>
        </p:blipFill>
        <p:spPr>
          <a:xfrm>
            <a:off x="6525571" y="2910690"/>
            <a:ext cx="4320000" cy="158581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28967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37980E-78D8-23AA-6909-2F7207B1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CBCC0-77C1-B72B-83AD-1E973B56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4CEA0-FA83-394F-8BB3-5C2C9639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64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4CAC0166-9F90-8EB5-0273-F0490B6DEF9D}"/>
              </a:ext>
            </a:extLst>
          </p:cNvPr>
          <p:cNvSpPr txBox="1"/>
          <p:nvPr/>
        </p:nvSpPr>
        <p:spPr>
          <a:xfrm>
            <a:off x="769460" y="50906"/>
            <a:ext cx="9978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trigger fake estimation(LH)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40;p58">
            <a:extLst>
              <a:ext uri="{FF2B5EF4-FFF2-40B4-BE49-F238E27FC236}">
                <a16:creationId xmlns:a16="http://schemas.microsoft.com/office/drawing/2014/main" id="{FCD11E33-72F7-08AD-9BAE-85F764795B92}"/>
              </a:ext>
            </a:extLst>
          </p:cNvPr>
          <p:cNvSpPr txBox="1">
            <a:spLocks/>
          </p:cNvSpPr>
          <p:nvPr/>
        </p:nvSpPr>
        <p:spPr>
          <a:xfrm>
            <a:off x="419477" y="1753251"/>
            <a:ext cx="3558600" cy="3648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9250">
              <a:spcBef>
                <a:spcPts val="0"/>
              </a:spcBef>
              <a:buClr>
                <a:srgbClr val="404040"/>
              </a:buClr>
              <a:buSzPts val="1900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Focus on events with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taus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20-25 GeV</a:t>
            </a:r>
          </a:p>
          <a:p>
            <a:pPr marL="457200" indent="-349250">
              <a:spcBef>
                <a:spcPts val="0"/>
              </a:spcBef>
              <a:buClr>
                <a:srgbClr val="404040"/>
              </a:buClr>
              <a:buSzPts val="1900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Top: OS</a:t>
            </a:r>
          </a:p>
          <a:p>
            <a:pPr marL="457200" indent="-349250">
              <a:spcBef>
                <a:spcPts val="0"/>
              </a:spcBef>
              <a:buClr>
                <a:srgbClr val="404040"/>
              </a:buClr>
              <a:buSzPts val="1900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Bottom: SS</a:t>
            </a:r>
          </a:p>
          <a:p>
            <a:pPr marL="457200" indent="-349250">
              <a:spcBef>
                <a:spcPts val="0"/>
              </a:spcBef>
              <a:buClr>
                <a:srgbClr val="404040"/>
              </a:buClr>
              <a:buSzPts val="1900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Better agreement with data-driven fake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taus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compared to MC for different numbers of jets in the event</a:t>
            </a:r>
          </a:p>
          <a:p>
            <a:pPr marL="0" indent="0">
              <a:spcBef>
                <a:spcPts val="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Google Shape;541;p58">
            <a:extLst>
              <a:ext uri="{FF2B5EF4-FFF2-40B4-BE49-F238E27FC236}">
                <a16:creationId xmlns:a16="http://schemas.microsoft.com/office/drawing/2014/main" id="{163ED6BD-C882-961F-2695-058A54C786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1399" y="1270401"/>
            <a:ext cx="2281475" cy="2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42;p58">
            <a:extLst>
              <a:ext uri="{FF2B5EF4-FFF2-40B4-BE49-F238E27FC236}">
                <a16:creationId xmlns:a16="http://schemas.microsoft.com/office/drawing/2014/main" id="{3F5CF2EC-7479-B461-7171-7458C39FE3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167" y="1336276"/>
            <a:ext cx="2337832" cy="2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43;p58">
            <a:extLst>
              <a:ext uri="{FF2B5EF4-FFF2-40B4-BE49-F238E27FC236}">
                <a16:creationId xmlns:a16="http://schemas.microsoft.com/office/drawing/2014/main" id="{21BB5555-757C-9C6E-FCD6-30176EBD9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861" y="3712501"/>
            <a:ext cx="2296238" cy="22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44;p58">
            <a:extLst>
              <a:ext uri="{FF2B5EF4-FFF2-40B4-BE49-F238E27FC236}">
                <a16:creationId xmlns:a16="http://schemas.microsoft.com/office/drawing/2014/main" id="{1237C5CF-10EF-76DD-C80E-7698F722983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0349" y="3746948"/>
            <a:ext cx="2281474" cy="2219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8430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4B49-7331-A75B-8B01-B5EEF499A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45" y="2765976"/>
            <a:ext cx="11040909" cy="1326048"/>
          </a:xfrm>
        </p:spPr>
        <p:txBody>
          <a:bodyPr/>
          <a:lstStyle/>
          <a:p>
            <a:r>
              <a:rPr lang="en-CN" b="1" dirty="0">
                <a:latin typeface="+mn-lt"/>
              </a:rPr>
              <a:t>Direct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 err="1">
                <a:latin typeface="+mn-lt"/>
              </a:rPr>
              <a:t>stau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ISR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 err="1">
                <a:latin typeface="+mn-lt"/>
              </a:rPr>
              <a:t>cut&amp;count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part</a:t>
            </a:r>
            <a:endParaRPr lang="en-CN" b="1" dirty="0">
              <a:latin typeface="+mn-lt"/>
            </a:endParaRPr>
          </a:p>
        </p:txBody>
      </p:sp>
      <p:pic>
        <p:nvPicPr>
          <p:cNvPr id="3" name="Picture 2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1C71F71-96D1-7CE5-BF23-0F8D2C83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20" y="321821"/>
            <a:ext cx="3631580" cy="6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9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7AF58-3BCC-6A2C-7CF4-B84EE017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7734E-BAAC-B981-6103-C1D9321D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E5653-7883-7965-D77C-EB0A2FF6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66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04A26B19-5103-EC72-06DF-8AB60747B574}"/>
              </a:ext>
            </a:extLst>
          </p:cNvPr>
          <p:cNvSpPr txBox="1"/>
          <p:nvPr/>
        </p:nvSpPr>
        <p:spPr>
          <a:xfrm>
            <a:off x="769460" y="50906"/>
            <a:ext cx="8858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Cut and Count Top,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Ztt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B9916-25F8-F21B-A1CE-9B32940B6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6" y="1321081"/>
            <a:ext cx="10957562" cy="49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0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F8E140-4D6B-D8D1-BD3D-366A4E36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420CF-9A3C-25B2-EED6-EAA0FFB2B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CE69-C75C-040D-843F-3308D52A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67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0A37ECB-DA3B-7024-971E-952D35447BF9}"/>
              </a:ext>
            </a:extLst>
          </p:cNvPr>
          <p:cNvSpPr txBox="1"/>
          <p:nvPr/>
        </p:nvSpPr>
        <p:spPr>
          <a:xfrm>
            <a:off x="769460" y="50906"/>
            <a:ext cx="8883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Cut and Count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Diboson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BC68C-1154-2D27-8629-CDB0A381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7" y="1299003"/>
            <a:ext cx="11355185" cy="50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04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D6FB1-E04A-3E48-E844-35D26847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11BDDA-48DC-C555-E521-86975C92E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A7B47-4534-3434-6D5D-F5F3B2D0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68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44666E2C-5CC8-388B-4C7C-F5888F7C6423}"/>
              </a:ext>
            </a:extLst>
          </p:cNvPr>
          <p:cNvSpPr txBox="1"/>
          <p:nvPr/>
        </p:nvSpPr>
        <p:spPr>
          <a:xfrm>
            <a:off x="769460" y="50906"/>
            <a:ext cx="732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Cut and Count VRs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F2441-B635-5DFF-6231-662FC45E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16" y="991860"/>
            <a:ext cx="11223567" cy="540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4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4B49-7331-A75B-8B01-B5EEF499A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45" y="2765976"/>
            <a:ext cx="11040909" cy="1326048"/>
          </a:xfrm>
        </p:spPr>
        <p:txBody>
          <a:bodyPr/>
          <a:lstStyle/>
          <a:p>
            <a:r>
              <a:rPr lang="en-CN" b="1" dirty="0">
                <a:latin typeface="+mn-lt"/>
              </a:rPr>
              <a:t>C1C1/C1N2 ISR part</a:t>
            </a:r>
          </a:p>
        </p:txBody>
      </p:sp>
      <p:pic>
        <p:nvPicPr>
          <p:cNvPr id="3" name="Picture 2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1C71F71-96D1-7CE5-BF23-0F8D2C83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20" y="321821"/>
            <a:ext cx="3631580" cy="6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53E45-4143-3E47-4F47-DC0FBAD5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F0D27-6C45-D64A-58E2-DEFD1BB4C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9D221-D63A-1401-B988-20F7A1CF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CFB9FF60-52BE-B241-FF91-20E6BC20890A}"/>
              </a:ext>
            </a:extLst>
          </p:cNvPr>
          <p:cNvSpPr txBox="1"/>
          <p:nvPr/>
        </p:nvSpPr>
        <p:spPr>
          <a:xfrm>
            <a:off x="769460" y="50906"/>
            <a:ext cx="343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 Strategy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04D5884C-1CE9-DD0A-0C51-389F53B83F4A}"/>
              </a:ext>
            </a:extLst>
          </p:cNvPr>
          <p:cNvSpPr txBox="1"/>
          <p:nvPr/>
        </p:nvSpPr>
        <p:spPr>
          <a:xfrm>
            <a:off x="0" y="855172"/>
            <a:ext cx="52510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Stau:</a:t>
            </a:r>
          </a:p>
          <a:p>
            <a:pPr lvl="1"/>
            <a:r>
              <a:rPr kumimoji="1" lang="en-US" altLang="zh-CN" sz="2000" dirty="0"/>
              <a:t>MET trigger for MET &gt;= 200, </a:t>
            </a:r>
          </a:p>
          <a:p>
            <a:pPr lvl="1"/>
            <a:r>
              <a:rPr kumimoji="1" lang="en-US" altLang="zh-CN" sz="2000" dirty="0"/>
              <a:t>Single lepton trigger for MET &lt;= 200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sz="2000" dirty="0"/>
              <a:t>C1C1/C1N2: MET trigger </a:t>
            </a:r>
          </a:p>
        </p:txBody>
      </p:sp>
      <p:pic>
        <p:nvPicPr>
          <p:cNvPr id="8" name="内容占位符 17">
            <a:extLst>
              <a:ext uri="{FF2B5EF4-FFF2-40B4-BE49-F238E27FC236}">
                <a16:creationId xmlns:a16="http://schemas.microsoft.com/office/drawing/2014/main" id="{40BC862C-C232-523B-337F-CA2CF0D7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33" y="1098938"/>
            <a:ext cx="6971603" cy="46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15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04469-E269-E270-F64D-17ECD5F6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8F2E9-AB03-F9D7-576C-B687D1F4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E9E78-0FB0-A781-44BD-615F253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70</a:t>
            </a:fld>
            <a:endParaRPr lang="en-CN" dirty="0"/>
          </a:p>
        </p:txBody>
      </p:sp>
      <p:sp>
        <p:nvSpPr>
          <p:cNvPr id="20" name="矩形 3">
            <a:extLst>
              <a:ext uri="{FF2B5EF4-FFF2-40B4-BE49-F238E27FC236}">
                <a16:creationId xmlns:a16="http://schemas.microsoft.com/office/drawing/2014/main" id="{35065803-83DE-9045-C93E-AF370B6AD637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D31771B-07BA-6A37-BC86-2DD9211B51AA}"/>
              </a:ext>
            </a:extLst>
          </p:cNvPr>
          <p:cNvSpPr txBox="1"/>
          <p:nvPr/>
        </p:nvSpPr>
        <p:spPr>
          <a:xfrm>
            <a:off x="769460" y="50906"/>
            <a:ext cx="6045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 modeling(HH)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1FB4C6-F867-D43F-10CD-48A203399577}"/>
              </a:ext>
            </a:extLst>
          </p:cNvPr>
          <p:cNvSpPr txBox="1"/>
          <p:nvPr/>
        </p:nvSpPr>
        <p:spPr>
          <a:xfrm>
            <a:off x="6086475" y="5414963"/>
            <a:ext cx="396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run2 + partial run3 after data-driven</a:t>
            </a:r>
            <a:endParaRPr lang="en-CN" dirty="0"/>
          </a:p>
        </p:txBody>
      </p:sp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C4DEE792-6CB1-72AE-D487-946CD3FB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427"/>
            <a:ext cx="2914650" cy="2094447"/>
          </a:xfrm>
          <a:prstGeom prst="rect">
            <a:avLst/>
          </a:prstGeom>
        </p:spPr>
      </p:pic>
      <p:pic>
        <p:nvPicPr>
          <p:cNvPr id="15" name="Picture 14" descr="A graph of different colors&#10;&#10;Description automatically generated">
            <a:extLst>
              <a:ext uri="{FF2B5EF4-FFF2-40B4-BE49-F238E27FC236}">
                <a16:creationId xmlns:a16="http://schemas.microsoft.com/office/drawing/2014/main" id="{4C9A7F3B-0B30-5A5A-A665-B8284AB5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926458"/>
            <a:ext cx="2902817" cy="2085944"/>
          </a:xfrm>
          <a:prstGeom prst="rect">
            <a:avLst/>
          </a:prstGeom>
        </p:spPr>
      </p:pic>
      <p:pic>
        <p:nvPicPr>
          <p:cNvPr id="19" name="Picture 18" descr="A graph of different colors&#10;&#10;Description automatically generated">
            <a:extLst>
              <a:ext uri="{FF2B5EF4-FFF2-40B4-BE49-F238E27FC236}">
                <a16:creationId xmlns:a16="http://schemas.microsoft.com/office/drawing/2014/main" id="{FB2685C4-4061-608C-F164-5D5BB2E4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218" y="958017"/>
            <a:ext cx="2858899" cy="2054385"/>
          </a:xfrm>
          <a:prstGeom prst="rect">
            <a:avLst/>
          </a:prstGeom>
        </p:spPr>
      </p:pic>
      <p:pic>
        <p:nvPicPr>
          <p:cNvPr id="23" name="Picture 22" descr="A graph of different colors&#10;&#10;Description automatically generated">
            <a:extLst>
              <a:ext uri="{FF2B5EF4-FFF2-40B4-BE49-F238E27FC236}">
                <a16:creationId xmlns:a16="http://schemas.microsoft.com/office/drawing/2014/main" id="{8D349C40-20F2-166C-66C7-F2DDC9443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117" y="995610"/>
            <a:ext cx="2902817" cy="2085944"/>
          </a:xfrm>
          <a:prstGeom prst="rect">
            <a:avLst/>
          </a:prstGeom>
        </p:spPr>
      </p:pic>
      <p:pic>
        <p:nvPicPr>
          <p:cNvPr id="25" name="Picture 24" descr="A graph of different colors&#10;&#10;Description automatically generated">
            <a:extLst>
              <a:ext uri="{FF2B5EF4-FFF2-40B4-BE49-F238E27FC236}">
                <a16:creationId xmlns:a16="http://schemas.microsoft.com/office/drawing/2014/main" id="{3868646E-A7CD-C727-FE76-E8378DC0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4" y="3197962"/>
            <a:ext cx="2814982" cy="2022826"/>
          </a:xfrm>
          <a:prstGeom prst="rect">
            <a:avLst/>
          </a:prstGeom>
        </p:spPr>
      </p:pic>
      <p:pic>
        <p:nvPicPr>
          <p:cNvPr id="29" name="Picture 28" descr="A graph of different colors&#10;&#10;Description automatically generated">
            <a:extLst>
              <a:ext uri="{FF2B5EF4-FFF2-40B4-BE49-F238E27FC236}">
                <a16:creationId xmlns:a16="http://schemas.microsoft.com/office/drawing/2014/main" id="{0AC56CE3-4FE0-41CB-B2FE-C0B13C4EB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650" y="3197962"/>
            <a:ext cx="3010809" cy="2163546"/>
          </a:xfrm>
          <a:prstGeom prst="rect">
            <a:avLst/>
          </a:prstGeom>
        </p:spPr>
      </p:pic>
      <p:pic>
        <p:nvPicPr>
          <p:cNvPr id="38" name="Picture 3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B167612-AF79-C7ED-71B3-7DEAA80D1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749" y="3222274"/>
            <a:ext cx="2864082" cy="2054386"/>
          </a:xfrm>
          <a:prstGeom prst="rect">
            <a:avLst/>
          </a:prstGeom>
        </p:spPr>
      </p:pic>
      <p:pic>
        <p:nvPicPr>
          <p:cNvPr id="40" name="Picture 39" descr="A graph of different colors&#10;&#10;Description automatically generated">
            <a:extLst>
              <a:ext uri="{FF2B5EF4-FFF2-40B4-BE49-F238E27FC236}">
                <a16:creationId xmlns:a16="http://schemas.microsoft.com/office/drawing/2014/main" id="{3E6ECEBE-70F8-59FB-91F1-20B9748A2F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9954" y="3238054"/>
            <a:ext cx="2814980" cy="20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28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04469-E269-E270-F64D-17ECD5F6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8F2E9-AB03-F9D7-576C-B687D1F40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E9E78-0FB0-A781-44BD-615F253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71</a:t>
            </a:fld>
            <a:endParaRPr lang="en-CN" dirty="0"/>
          </a:p>
        </p:txBody>
      </p:sp>
      <p:sp>
        <p:nvSpPr>
          <p:cNvPr id="20" name="矩形 3">
            <a:extLst>
              <a:ext uri="{FF2B5EF4-FFF2-40B4-BE49-F238E27FC236}">
                <a16:creationId xmlns:a16="http://schemas.microsoft.com/office/drawing/2014/main" id="{35065803-83DE-9045-C93E-AF370B6AD637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177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6D31771B-07BA-6A37-BC86-2DD9211B51AA}"/>
              </a:ext>
            </a:extLst>
          </p:cNvPr>
          <p:cNvSpPr txBox="1"/>
          <p:nvPr/>
        </p:nvSpPr>
        <p:spPr>
          <a:xfrm>
            <a:off x="769460" y="50906"/>
            <a:ext cx="5993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</a:t>
            </a:r>
            <a:r>
              <a:rPr kumimoji="1"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 modeling(LH)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1FB4C6-F867-D43F-10CD-48A203399577}"/>
              </a:ext>
            </a:extLst>
          </p:cNvPr>
          <p:cNvSpPr txBox="1"/>
          <p:nvPr/>
        </p:nvSpPr>
        <p:spPr>
          <a:xfrm>
            <a:off x="6086475" y="5414963"/>
            <a:ext cx="396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run2 + partial run3 after data-driven</a:t>
            </a:r>
            <a:endParaRPr lang="en-CN" dirty="0"/>
          </a:p>
        </p:txBody>
      </p:sp>
      <p:pic>
        <p:nvPicPr>
          <p:cNvPr id="6" name="Picture 5" descr="A graph of different colors&#10;&#10;Description automatically generated">
            <a:extLst>
              <a:ext uri="{FF2B5EF4-FFF2-40B4-BE49-F238E27FC236}">
                <a16:creationId xmlns:a16="http://schemas.microsoft.com/office/drawing/2014/main" id="{0178EE30-B301-D3BF-B514-3488FFC6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051"/>
            <a:ext cx="2743200" cy="1971244"/>
          </a:xfrm>
          <a:prstGeom prst="rect">
            <a:avLst/>
          </a:prstGeom>
        </p:spPr>
      </p:pic>
      <p:pic>
        <p:nvPicPr>
          <p:cNvPr id="8" name="Picture 7" descr="A graph of different colors&#10;&#10;Description automatically generated">
            <a:extLst>
              <a:ext uri="{FF2B5EF4-FFF2-40B4-BE49-F238E27FC236}">
                <a16:creationId xmlns:a16="http://schemas.microsoft.com/office/drawing/2014/main" id="{D67E0925-CBC1-A08B-E187-67212BBF6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799051"/>
            <a:ext cx="2743202" cy="1971245"/>
          </a:xfrm>
          <a:prstGeom prst="rect">
            <a:avLst/>
          </a:prstGeom>
        </p:spPr>
      </p:pic>
      <p:pic>
        <p:nvPicPr>
          <p:cNvPr id="10" name="Picture 9" descr="A graph of different colors&#10;&#10;Description automatically generated">
            <a:extLst>
              <a:ext uri="{FF2B5EF4-FFF2-40B4-BE49-F238E27FC236}">
                <a16:creationId xmlns:a16="http://schemas.microsoft.com/office/drawing/2014/main" id="{92F7E1C8-3144-4325-7A5E-C6743AD66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104" y="799051"/>
            <a:ext cx="2743202" cy="1971246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D406009-4FC6-8222-1CA3-F3D699F66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209" y="799051"/>
            <a:ext cx="2743202" cy="1971246"/>
          </a:xfrm>
          <a:prstGeom prst="rect">
            <a:avLst/>
          </a:prstGeom>
        </p:spPr>
      </p:pic>
      <p:pic>
        <p:nvPicPr>
          <p:cNvPr id="14" name="Picture 13" descr="A graph of different colors&#10;&#10;Description automatically generated">
            <a:extLst>
              <a:ext uri="{FF2B5EF4-FFF2-40B4-BE49-F238E27FC236}">
                <a16:creationId xmlns:a16="http://schemas.microsoft.com/office/drawing/2014/main" id="{DB7A187F-E78E-AB25-05B7-E9CB48160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21201"/>
            <a:ext cx="2743202" cy="1971246"/>
          </a:xfrm>
          <a:prstGeom prst="rect">
            <a:avLst/>
          </a:prstGeom>
        </p:spPr>
      </p:pic>
      <p:pic>
        <p:nvPicPr>
          <p:cNvPr id="18" name="Picture 17" descr="A graph of different colors&#10;&#10;Description automatically generated">
            <a:extLst>
              <a:ext uri="{FF2B5EF4-FFF2-40B4-BE49-F238E27FC236}">
                <a16:creationId xmlns:a16="http://schemas.microsoft.com/office/drawing/2014/main" id="{813056FD-5617-1E92-B3B7-3DB708A19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2" y="2872105"/>
            <a:ext cx="2743202" cy="1971246"/>
          </a:xfrm>
          <a:prstGeom prst="rect">
            <a:avLst/>
          </a:prstGeom>
        </p:spPr>
      </p:pic>
      <p:pic>
        <p:nvPicPr>
          <p:cNvPr id="30" name="Picture 29" descr="A graph of different colors&#10;&#10;Description automatically generated">
            <a:extLst>
              <a:ext uri="{FF2B5EF4-FFF2-40B4-BE49-F238E27FC236}">
                <a16:creationId xmlns:a16="http://schemas.microsoft.com/office/drawing/2014/main" id="{9E406BD9-0307-9E3C-E8C9-C0B038E91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2807" y="2872105"/>
            <a:ext cx="2743202" cy="1971246"/>
          </a:xfrm>
          <a:prstGeom prst="rect">
            <a:avLst/>
          </a:prstGeom>
        </p:spPr>
      </p:pic>
      <p:pic>
        <p:nvPicPr>
          <p:cNvPr id="34" name="Picture 3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B5D151-2152-8B04-907F-92D68C937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9209" y="2872105"/>
            <a:ext cx="2743203" cy="19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7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B7410-FB87-8E3F-D780-27C3336B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8928BB-20F5-20A4-422A-FB042B313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F7A1F-8D4C-270D-2F2A-933A9858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72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3E79AD32-CE49-D7E5-3416-DC62F6F6A8A5}"/>
              </a:ext>
            </a:extLst>
          </p:cNvPr>
          <p:cNvSpPr txBox="1"/>
          <p:nvPr/>
        </p:nvSpPr>
        <p:spPr>
          <a:xfrm>
            <a:off x="769460" y="50906"/>
            <a:ext cx="840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optimization(HH)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E06FDA7A-E41A-44A6-B5D8-79C47C43537F}"/>
              </a:ext>
            </a:extLst>
          </p:cNvPr>
          <p:cNvSpPr txBox="1"/>
          <p:nvPr/>
        </p:nvSpPr>
        <p:spPr>
          <a:xfrm>
            <a:off x="162560" y="1035169"/>
            <a:ext cx="11866880" cy="5638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</a:rPr>
              <a:t>Input: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data: MC events </a:t>
            </a:r>
            <a:r>
              <a:rPr lang="en-US" altLang="zh-CN" sz="2000" dirty="0">
                <a:sym typeface="+mn-ea"/>
              </a:rPr>
              <a:t>passing pre-selection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1257300" lvl="2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signal: </a:t>
            </a:r>
            <a:r>
              <a:rPr lang="en-US" altLang="zh-CN" sz="1400" dirty="0">
                <a:sym typeface="+mn-ea"/>
              </a:rPr>
              <a:t>39382 </a:t>
            </a: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events  C1C1 + </a:t>
            </a:r>
            <a:r>
              <a:rPr lang="en-US" altLang="zh-CN" sz="1400" dirty="0">
                <a:sym typeface="+mn-ea"/>
              </a:rPr>
              <a:t>ISR, M(C1, N1) = (100, 70) GeV</a:t>
            </a:r>
          </a:p>
          <a:p>
            <a:pPr marL="1257300" lvl="2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/>
                </a:solidFill>
                <a:sym typeface="+mn-ea"/>
              </a:rPr>
              <a:t>Bkg</a:t>
            </a:r>
            <a:r>
              <a:rPr lang="en-US" altLang="zh-CN" sz="1400" dirty="0">
                <a:solidFill>
                  <a:schemeClr val="tx1"/>
                </a:solidFill>
                <a:sym typeface="+mn-ea"/>
              </a:rPr>
              <a:t>: </a:t>
            </a:r>
            <a:r>
              <a:rPr lang="en-US" altLang="zh-CN" sz="1400" dirty="0">
                <a:sym typeface="+mn-ea"/>
              </a:rPr>
              <a:t>1089081 events.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 algn="l" fontAlgn="auto">
              <a:lnSpc>
                <a:spcPct val="150000"/>
              </a:lnSpc>
              <a:buFont typeface="Wingdings" panose="05000000000000000000" charset="0"/>
            </a:pPr>
            <a:r>
              <a:rPr lang="en-US" altLang="zh-CN" sz="2000" dirty="0">
                <a:solidFill>
                  <a:schemeClr val="tx1"/>
                </a:solidFill>
              </a:rPr>
              <a:t>feature:</a:t>
            </a:r>
            <a:r>
              <a:rPr lang="en-US" altLang="zh-CN" sz="1600" dirty="0">
                <a:solidFill>
                  <a:schemeClr val="tx1"/>
                </a:solidFill>
              </a:rPr>
              <a:t>Pzetaj1,Pzetae,MCTtt,m_jet,dPhiISRV,dPhiVI,nS_tau,PtV,dPhit2x,maxdPhit1j,maxdPhit2j,METOPttau2,METOHTtt,METOHTjet,Ptjet1OPttau1,MT2tt_110,mtx_jet,mtx_lep,mt_lep,mt_C1C1,MTtau2met,MTtaumin,MTsum,Mtsum,Mtsumj,Mll,MT2,MET,METsig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+mn-ea"/>
              </a:rPr>
              <a:t>Strategy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highlight>
                  <a:srgbClr val="000000">
                    <a:alpha val="0"/>
                  </a:srgbClr>
                </a:highlight>
                <a:sym typeface="+mn-ea"/>
              </a:rPr>
              <a:t>TMVA.Types.kBDT</a:t>
            </a:r>
            <a:endParaRPr lang="en-US" altLang="zh-CN" sz="20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Cross-Validation(5-fold)</a:t>
            </a: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hyper paramter:  </a:t>
            </a:r>
            <a:r>
              <a:rPr lang="en-US" altLang="zh-CN" sz="2000" dirty="0">
                <a:solidFill>
                  <a:schemeClr val="tx1"/>
                </a:solidFill>
              </a:rPr>
              <a:t>NTrees=400,learning rate=0.1,max depth=8, MinNodeSize=1%</a:t>
            </a:r>
          </a:p>
          <a:p>
            <a:pPr lvl="1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other set-up: </a:t>
            </a:r>
            <a:r>
              <a:rPr lang="en-US" altLang="zh-CN" sz="1600" dirty="0">
                <a:sym typeface="+mn-ea"/>
              </a:rPr>
              <a:t>nCuts=20:BoostType=Grad:UseBaggedBoost=true:BaggedSampleFraction=0.5:NegWeightTreatment=Pray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010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F15F4-7CB6-8958-2DE7-AFD8317A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FE84C-B82A-65F9-B173-FFA41DE9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94B71-F413-6CF6-7A21-C4CDC7C0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73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04E8CAD9-E289-AC4C-0A05-A50B84C032B2}"/>
              </a:ext>
            </a:extLst>
          </p:cNvPr>
          <p:cNvSpPr txBox="1"/>
          <p:nvPr/>
        </p:nvSpPr>
        <p:spPr>
          <a:xfrm>
            <a:off x="769460" y="50906"/>
            <a:ext cx="840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C1C1 ISR signal region optimization(LH)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562F6D22-A27B-5CC0-4842-2C5BA375D139}"/>
              </a:ext>
            </a:extLst>
          </p:cNvPr>
          <p:cNvSpPr txBox="1"/>
          <p:nvPr/>
        </p:nvSpPr>
        <p:spPr>
          <a:xfrm>
            <a:off x="41565" y="711092"/>
            <a:ext cx="11866880" cy="5638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Input:</a:t>
            </a: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data: MC events </a:t>
            </a:r>
            <a:r>
              <a:rPr lang="en-US" altLang="zh-CN" dirty="0">
                <a:sym typeface="+mn-ea"/>
              </a:rPr>
              <a:t>passing pre-selection</a:t>
            </a:r>
            <a:endParaRPr lang="en-US" altLang="zh-CN" dirty="0">
              <a:solidFill>
                <a:schemeClr val="tx1"/>
              </a:solidFill>
            </a:endParaRPr>
          </a:p>
          <a:p>
            <a:pPr marL="1257300" lvl="2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signal: ISRC1C1(with C1 mass=100GeV, N1 mass=70 GeV)(39336 events)</a:t>
            </a:r>
          </a:p>
          <a:p>
            <a:pPr marL="1257300" lvl="2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sym typeface="+mn-ea"/>
              </a:rPr>
              <a:t>bkg</a:t>
            </a:r>
            <a:r>
              <a:rPr lang="en-US" altLang="zh-CN" sz="1600" dirty="0">
                <a:sym typeface="+mn-ea"/>
              </a:rPr>
              <a:t>(1559557 events).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lvl="1" algn="l" fontAlgn="auto">
              <a:lnSpc>
                <a:spcPct val="150000"/>
              </a:lnSpc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</a:rPr>
              <a:t>feature: </a:t>
            </a:r>
            <a:r>
              <a:rPr lang="en-US" altLang="zh-CN" sz="1600" dirty="0">
                <a:sym typeface="+mn-ea"/>
              </a:rPr>
              <a:t>dRt1x,dRtt,dPhitt,e_lep,mt_lep,ht_tau,METsig,nBaseJet,mindPhije,maxdPhit2j,MTtau1met,MTtau2met,MTtaumin,</a:t>
            </a:r>
          </a:p>
          <a:p>
            <a:pPr lvl="1" algn="l" fontAlgn="auto">
              <a:lnSpc>
                <a:spcPct val="150000"/>
              </a:lnSpc>
              <a:buFont typeface="Wingdings" panose="05000000000000000000" charset="0"/>
            </a:pPr>
            <a:r>
              <a:rPr lang="en-US" altLang="zh-CN" sz="1600" dirty="0">
                <a:sym typeface="+mn-ea"/>
              </a:rPr>
              <a:t>MTtot,MTsum,Minvtt,Minvt2j,MT2tt_110,MCTtt,Pzetaj1,Pzetatt,METOPttau1,METOPttau2,METOHTtt,METOHTjet,Ptjet1OPttau1,Ptjet1OPttau2,Ptjet1OHTtt,PtV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Strategy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sym typeface="+mn-ea"/>
              </a:rPr>
              <a:t>TMVA.Types.kBDT</a:t>
            </a:r>
            <a:endParaRPr lang="en-US" altLang="zh-CN" sz="1600" dirty="0">
              <a:solidFill>
                <a:schemeClr val="tx1"/>
              </a:solidFill>
              <a:highlight>
                <a:srgbClr val="000000">
                  <a:alpha val="0"/>
                </a:srgbClr>
              </a:highlight>
            </a:endParaRP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ym typeface="+mn-ea"/>
              </a:rPr>
              <a:t>5-fold train</a:t>
            </a:r>
          </a:p>
          <a:p>
            <a:pPr marL="800100" lvl="1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000000">
                    <a:alpha val="0"/>
                  </a:srgbClr>
                </a:highlight>
                <a:sym typeface="+mn-ea"/>
              </a:rPr>
              <a:t>hyper paramter: </a:t>
            </a:r>
            <a:r>
              <a:rPr lang="en-US" altLang="zh-CN" sz="1600" dirty="0">
                <a:sym typeface="+mn-ea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NTrees=300,learning rate=0.05,max depth=6, MinNodeSize=1%</a:t>
            </a:r>
          </a:p>
          <a:p>
            <a:pPr lvl="1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other set-up: </a:t>
            </a:r>
            <a:r>
              <a:rPr lang="en-US" altLang="zh-CN" sz="1600" dirty="0">
                <a:sym typeface="+mn-ea"/>
              </a:rPr>
              <a:t>nCuts=20:BoostType=Grad:UseBaggedBoost=true:BaggedSampleFraction=0.5:NegWeightTreatment=Pray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4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33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990FF-0245-6F86-DD69-59E99962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5BE25-6A77-4B64-BBC4-B27336AF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3DF01-2A33-1D6E-D56A-689AAEB6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74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041DA6AB-690A-0CBF-5948-F2A8D2C17A40}"/>
              </a:ext>
            </a:extLst>
          </p:cNvPr>
          <p:cNvSpPr txBox="1"/>
          <p:nvPr/>
        </p:nvSpPr>
        <p:spPr>
          <a:xfrm>
            <a:off x="769460" y="50906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A83DC-5A75-7D4F-FDF0-3FA733055069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CC4C6-1D76-686A-CC13-617B8E53A3FD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AB52D-332C-8A79-B672-450F22127D3D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8FD2BF-3E3E-02AE-06AF-5957BA618A0C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4A858-ABC0-CCAB-EDD2-0581D374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53" y="2235510"/>
            <a:ext cx="2949750" cy="36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597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B31169-2F19-8025-EDD2-25D2E55A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368AA-6691-01DC-4F28-A0DE9737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8C1FB-CC1A-95AB-7A3B-5CA05460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75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2BB2AE38-C9C6-3510-B4F1-741BEB05DEBD}"/>
              </a:ext>
            </a:extLst>
          </p:cNvPr>
          <p:cNvSpPr txBox="1"/>
          <p:nvPr/>
        </p:nvSpPr>
        <p:spPr>
          <a:xfrm>
            <a:off x="769460" y="50906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8E759-00DF-88FC-DDD0-654F98683AF7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BB0FE-657C-0DD8-0A91-21DE08EB9D9A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D8C9D-1C7C-5B06-0B1B-55171666999C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A2425-9AB3-5A13-97D8-480ADFDF3935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0017EAA-ED8E-EB23-1CEA-E8CB7753F348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FC5E5-A56B-DF79-6C1B-F5434B27D300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ree=300, MaxDepth=6, MinNode=1%, Learning Rate=0.05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6F2562-F70F-0968-A6D8-FB56F3FF51B5}"/>
              </a:ext>
            </a:extLst>
          </p:cNvPr>
          <p:cNvSpPr txBox="1"/>
          <p:nvPr/>
        </p:nvSpPr>
        <p:spPr>
          <a:xfrm>
            <a:off x="7277666" y="89159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bkg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55329D-E9FC-7452-C7B8-624B37921B9A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C37F1A-7CB2-A092-99AD-21153DFA3C4D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</p:spTree>
    <p:extLst>
      <p:ext uri="{BB962C8B-B14F-4D97-AF65-F5344CB8AC3E}">
        <p14:creationId xmlns:p14="http://schemas.microsoft.com/office/powerpoint/2010/main" val="107881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B029C-180F-F056-1375-E123905F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724484-BF40-C816-BB72-F0C263C4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3BCDC-AEFA-B709-35E9-524054FA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76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9399DB76-F9FC-631B-3F25-96EA8164550F}"/>
              </a:ext>
            </a:extLst>
          </p:cNvPr>
          <p:cNvSpPr txBox="1"/>
          <p:nvPr/>
        </p:nvSpPr>
        <p:spPr>
          <a:xfrm>
            <a:off x="769460" y="50906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5FFD5-C103-15BD-8033-50345CAC73C8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E6F57-3BC1-701E-B63D-30D1DAF4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408"/>
            <a:ext cx="3100715" cy="22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3EAA3-06F7-78AB-B030-5B4B82BB1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782" y="1628408"/>
            <a:ext cx="3100716" cy="2244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9F1E2-50FF-3CD4-293F-9D49891B2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514" y="1611298"/>
            <a:ext cx="3098564" cy="2244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99AEE-3A9C-4ACC-4C01-540070BE8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037" y="1611298"/>
            <a:ext cx="3100715" cy="2228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9C8D9C-97C4-6E76-3A78-53CC30224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61" y="3950689"/>
            <a:ext cx="2894090" cy="20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82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5CAA10-12D8-BDF7-A772-6D1F3389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5D512-85FB-2F41-F599-EEC2E9AE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38ED9-78C8-D269-5205-B207688E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77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3C347A1B-AF11-0D01-38CA-1D4856A04E65}"/>
              </a:ext>
            </a:extLst>
          </p:cNvPr>
          <p:cNvSpPr txBox="1"/>
          <p:nvPr/>
        </p:nvSpPr>
        <p:spPr>
          <a:xfrm>
            <a:off x="769460" y="50906"/>
            <a:ext cx="5737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0A8F3-6399-E363-9526-BEC3715D3FBD}"/>
              </a:ext>
            </a:extLst>
          </p:cNvPr>
          <p:cNvSpPr txBox="1"/>
          <p:nvPr/>
        </p:nvSpPr>
        <p:spPr>
          <a:xfrm>
            <a:off x="1898314" y="79905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0EF5CD3-4DBC-A8F9-2870-42E0DFB3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5" y="1180033"/>
            <a:ext cx="3028082" cy="2174808"/>
          </a:xfrm>
          <a:prstGeom prst="rect">
            <a:avLst/>
          </a:prstGeom>
        </p:spPr>
      </p:pic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2B8F8C3-929E-85E2-F462-FA92A8F6A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73"/>
          <a:stretch/>
        </p:blipFill>
        <p:spPr>
          <a:xfrm>
            <a:off x="172994" y="3242784"/>
            <a:ext cx="3028082" cy="548105"/>
          </a:xfrm>
          <a:prstGeom prst="rect">
            <a:avLst/>
          </a:prstGeom>
        </p:spPr>
      </p:pic>
      <p:pic>
        <p:nvPicPr>
          <p:cNvPr id="10" name="Picture 9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E6903EDA-2D22-6885-C922-3CC4F08B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243" y="1124981"/>
            <a:ext cx="3545349" cy="254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772A1F-CF53-244F-927F-ACC7053A427D}"/>
              </a:ext>
            </a:extLst>
          </p:cNvPr>
          <p:cNvCxnSpPr/>
          <p:nvPr/>
        </p:nvCxnSpPr>
        <p:spPr>
          <a:xfrm>
            <a:off x="6529973" y="2261914"/>
            <a:ext cx="1448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DC38D0-36FF-F44D-958F-2E3F50139AE0}"/>
              </a:ext>
            </a:extLst>
          </p:cNvPr>
          <p:cNvSpPr txBox="1"/>
          <p:nvPr/>
        </p:nvSpPr>
        <p:spPr>
          <a:xfrm>
            <a:off x="6774775" y="1852670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D0091-92CC-A003-EC0F-93652473D336}"/>
              </a:ext>
            </a:extLst>
          </p:cNvPr>
          <p:cNvSpPr txBox="1"/>
          <p:nvPr/>
        </p:nvSpPr>
        <p:spPr>
          <a:xfrm>
            <a:off x="154552" y="469805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Sum Zn = 7.65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19EFAE-4682-5CD4-9D9B-1C5C8AAB1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076" y="1216935"/>
            <a:ext cx="3290070" cy="23624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D51937-A6B4-CEDB-27D6-48D7ACB188DD}"/>
              </a:ext>
            </a:extLst>
          </p:cNvPr>
          <p:cNvSpPr txBox="1"/>
          <p:nvPr/>
        </p:nvSpPr>
        <p:spPr>
          <a:xfrm>
            <a:off x="4301186" y="894419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 at 0.8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8FAC0D-7A6C-D4E2-22B6-393D639C8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94" y="5019688"/>
            <a:ext cx="10843137" cy="11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60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565696-7011-730D-5EDA-8AF0B415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514398-0B73-112A-FCB8-2E99E30E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1777E-2C75-75ED-C540-C9DB4E20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78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8877F810-493A-F48E-86D5-075C7A8E4E6D}"/>
              </a:ext>
            </a:extLst>
          </p:cNvPr>
          <p:cNvSpPr txBox="1"/>
          <p:nvPr/>
        </p:nvSpPr>
        <p:spPr>
          <a:xfrm>
            <a:off x="769460" y="50906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5E9B0-34A7-6095-50E3-D3A8FC1DC277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9EB3A-2520-1919-DE03-D8CCFB362F44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23271-087E-E6B5-CAAC-FB64F287DA3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794E-29BD-7F31-1A7B-A36E7AB62E7C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B3419D-3E96-968E-7743-293904E0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83" y="2549781"/>
            <a:ext cx="2750003" cy="32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992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E3147-59EB-9AE3-CA42-5F7F6D11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CB38C-99BD-D0E4-8335-1F95EF5F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1E610-032C-EA33-2CC2-6BEC8784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79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C21A8F20-6BFD-898D-3CD2-7D24C4A90B9B}"/>
              </a:ext>
            </a:extLst>
          </p:cNvPr>
          <p:cNvSpPr txBox="1"/>
          <p:nvPr/>
        </p:nvSpPr>
        <p:spPr>
          <a:xfrm>
            <a:off x="769460" y="50906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9AF8C1-1E65-02EB-E192-406F19C81B2C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8B8A21-B173-B55F-23EE-41E2EF3C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" y="1451013"/>
            <a:ext cx="3174122" cy="228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64150-6760-4258-8B55-7FB9B534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33" y="1446711"/>
            <a:ext cx="3199243" cy="228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A09FD4-AFFF-44B9-CD99-62758357E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250" y="1446711"/>
            <a:ext cx="3174122" cy="2287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5ED789-9613-F6A3-D165-B5DE70DC7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67" y="1450893"/>
            <a:ext cx="3174122" cy="2283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7E3F9F-B331-7DDA-412D-B90D99AEA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9" y="3901987"/>
            <a:ext cx="3161737" cy="22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1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AAABB1-C709-7C5A-CDC5-99A01C8C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68459-4550-7264-6023-6E2B6CD7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E6DF-C001-A6A5-A73A-DB0CB33F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8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059222F0-7C2B-F60C-7CAD-B104BE03588C}"/>
              </a:ext>
            </a:extLst>
          </p:cNvPr>
          <p:cNvSpPr txBox="1"/>
          <p:nvPr/>
        </p:nvSpPr>
        <p:spPr>
          <a:xfrm>
            <a:off x="769460" y="50906"/>
            <a:ext cx="909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signal region definition(HH)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E5271F5-7367-29DC-4B73-C4F357BEEBA3}"/>
              </a:ext>
            </a:extLst>
          </p:cNvPr>
          <p:cNvSpPr txBox="1">
            <a:spLocks/>
          </p:cNvSpPr>
          <p:nvPr/>
        </p:nvSpPr>
        <p:spPr>
          <a:xfrm>
            <a:off x="124796" y="878650"/>
            <a:ext cx="6036521" cy="19596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/>
              <a:t>Preselection</a:t>
            </a:r>
          </a:p>
          <a:p>
            <a:pPr lvl="1"/>
            <a:r>
              <a:rPr kumimoji="1" lang="en-US" altLang="zh-CN" sz="1600" dirty="0"/>
              <a:t>Data/MC  include in Backup at Preselection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4">
                <a:extLst>
                  <a:ext uri="{FF2B5EF4-FFF2-40B4-BE49-F238E27FC236}">
                    <a16:creationId xmlns:a16="http://schemas.microsoft.com/office/drawing/2014/main" id="{AB766D7F-70E6-7C73-C9F8-F48AA3A58A92}"/>
                  </a:ext>
                </a:extLst>
              </p:cNvPr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1239336541"/>
                  </p:ext>
                </p:extLst>
              </p:nvPr>
            </p:nvGraphicFramePr>
            <p:xfrm>
              <a:off x="272838" y="1612345"/>
              <a:ext cx="3569447" cy="234696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≥ 200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&lt;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𝟒𝟎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𝐨𝐫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𝛕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𝝉</m:t>
                                    </m:r>
                                  </m:sub>
                                  <m:sup>
                                    <m:r>
                                      <a:rPr lang="en-US" altLang="zh-CN" sz="1600" b="1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sym typeface="+mn-ea"/>
                                      </a:rPr>
                                      <m:t>𝐫𝐞𝐜𝐨</m:t>
                                    </m:r>
                                  </m:sup>
                                </m:sSubSup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&gt;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𝟏𝟑𝟎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 </m:t>
                                </m:r>
                                <m:r>
                                  <a:rPr lang="en-US" altLang="zh-CN" sz="1600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𝐆𝐞𝐕</m:t>
                                </m:r>
                              </m:oMath>
                            </m:oMathPara>
                          </a14:m>
                          <a:endParaRPr lang="en-US" altLang="zh-CN" sz="1600" b="1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4">
                <a:extLst>
                  <a:ext uri="{FF2B5EF4-FFF2-40B4-BE49-F238E27FC236}">
                    <a16:creationId xmlns:a16="http://schemas.microsoft.com/office/drawing/2014/main" id="{AB766D7F-70E6-7C73-C9F8-F48AA3A58A92}"/>
                  </a:ext>
                </a:extLst>
              </p:cNvPr>
              <p:cNvGraphicFramePr/>
              <p:nvPr>
                <p:custDataLst>
                  <p:tags r:id="rId4"/>
                </p:custDataLst>
                <p:extLst>
                  <p:ext uri="{D42A27DB-BD31-4B8C-83A1-F6EECF244321}">
                    <p14:modId xmlns:p14="http://schemas.microsoft.com/office/powerpoint/2010/main" val="1239336541"/>
                  </p:ext>
                </p:extLst>
              </p:nvPr>
            </p:nvGraphicFramePr>
            <p:xfrm>
              <a:off x="272838" y="1612345"/>
              <a:ext cx="3569447" cy="234696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3569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2"/>
                              </a:solidFill>
                              <a:sym typeface="+mn-ea"/>
                            </a:rPr>
                            <a:t>HH Pre-selection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&gt;= 2 medium </a:t>
                          </a:r>
                          <a:r>
                            <a:rPr lang="en-US" altLang="zh-CN" sz="1600" kern="1200" dirty="0" err="1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taus</a:t>
                          </a: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 (OS)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0 base lepton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699232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 err="1">
                              <a:solidFill>
                                <a:schemeClr val="tx2"/>
                              </a:solidFill>
                              <a:sym typeface="+mn-ea"/>
                            </a:rPr>
                            <a:t>bveto</a:t>
                          </a:r>
                          <a:endParaRPr lang="en-US" altLang="zh-CN" sz="1600" dirty="0">
                            <a:solidFill>
                              <a:schemeClr val="tx2"/>
                            </a:solidFill>
                            <a:sym typeface="+mn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642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trigger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6779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kern="1200" dirty="0">
                              <a:solidFill>
                                <a:schemeClr val="tx2"/>
                              </a:solidFill>
                              <a:latin typeface="+mn-lt"/>
                              <a:ea typeface="+mn-ea"/>
                              <a:cs typeface="+mn-cs"/>
                              <a:sym typeface="+mn-ea"/>
                            </a:rPr>
                            <a:t>MET ≥ 200 GeV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5"/>
                          <a:stretch>
                            <a:fillRect t="-592593" r="-355" b="-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图片 5">
            <a:extLst>
              <a:ext uri="{FF2B5EF4-FFF2-40B4-BE49-F238E27FC236}">
                <a16:creationId xmlns:a16="http://schemas.microsoft.com/office/drawing/2014/main" id="{B2D53EB7-18D3-BD3B-02D9-1AE0D22E5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63" y="1238800"/>
            <a:ext cx="3276165" cy="2355459"/>
          </a:xfrm>
          <a:prstGeom prst="rect">
            <a:avLst/>
          </a:prstGeom>
        </p:spPr>
      </p:pic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41DD011E-A979-FF48-9E6B-023251D428C4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6590597"/>
              </p:ext>
            </p:extLst>
          </p:nvPr>
        </p:nvGraphicFramePr>
        <p:xfrm>
          <a:off x="272838" y="4965772"/>
          <a:ext cx="3569447" cy="10058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569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sym typeface="+mn-ea"/>
                        </a:rPr>
                        <a:t>SR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sym typeface="+mn-ea"/>
                        </a:rPr>
                        <a:t>Pre-selection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>
                          <a:solidFill>
                            <a:schemeClr val="tx2"/>
                          </a:solidFill>
                          <a:sym typeface="+mn-ea"/>
                        </a:rPr>
                        <a:t>DNN score &gt; 0.7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图片 13">
            <a:extLst>
              <a:ext uri="{FF2B5EF4-FFF2-40B4-BE49-F238E27FC236}">
                <a16:creationId xmlns:a16="http://schemas.microsoft.com/office/drawing/2014/main" id="{6AA12C1F-0115-47FE-E67E-3E7C37257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1" y="1238800"/>
            <a:ext cx="3276165" cy="2346960"/>
          </a:xfrm>
          <a:prstGeom prst="rect">
            <a:avLst/>
          </a:prstGeom>
        </p:spPr>
      </p:pic>
      <p:pic>
        <p:nvPicPr>
          <p:cNvPr id="12" name="图片 18">
            <a:extLst>
              <a:ext uri="{FF2B5EF4-FFF2-40B4-BE49-F238E27FC236}">
                <a16:creationId xmlns:a16="http://schemas.microsoft.com/office/drawing/2014/main" id="{D54C9113-2197-A697-D1B4-FC6A4646E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20" y="4457868"/>
            <a:ext cx="6628097" cy="1959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DE719-B125-0A36-57DD-2C443750B623}"/>
              </a:ext>
            </a:extLst>
          </p:cNvPr>
          <p:cNvSpPr txBox="1"/>
          <p:nvPr/>
        </p:nvSpPr>
        <p:spPr>
          <a:xfrm>
            <a:off x="0" y="4125652"/>
            <a:ext cx="4669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SR selection using </a:t>
            </a:r>
            <a:r>
              <a:rPr lang="en-US" sz="2000" b="0" i="0" dirty="0">
                <a:effectLst/>
              </a:rPr>
              <a:t>neural</a:t>
            </a:r>
            <a:r>
              <a:rPr lang="zh-CN" altLang="en-US" sz="2000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kumimoji="1" lang="en-US" altLang="zh-CN" sz="2000" dirty="0"/>
              <a:t>network score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ML detail include in Backup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548CF-102B-F5D2-BD69-82F0AE72B037}"/>
              </a:ext>
            </a:extLst>
          </p:cNvPr>
          <p:cNvSpPr txBox="1"/>
          <p:nvPr/>
        </p:nvSpPr>
        <p:spPr>
          <a:xfrm>
            <a:off x="5156220" y="4023238"/>
            <a:ext cx="2798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Background composition</a:t>
            </a:r>
          </a:p>
          <a:p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62C7AA-AD50-DE2E-50A5-24D8A3EF323A}"/>
              </a:ext>
            </a:extLst>
          </p:cNvPr>
          <p:cNvSpPr/>
          <p:nvPr/>
        </p:nvSpPr>
        <p:spPr>
          <a:xfrm>
            <a:off x="5235677" y="4951033"/>
            <a:ext cx="6483999" cy="332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D4918-2707-6356-42E5-D161359B7101}"/>
              </a:ext>
            </a:extLst>
          </p:cNvPr>
          <p:cNvSpPr txBox="1"/>
          <p:nvPr/>
        </p:nvSpPr>
        <p:spPr>
          <a:xfrm>
            <a:off x="4544716" y="4990546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Dominant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FFF24C-12CF-E09E-3A3C-42F0D6700459}"/>
              </a:ext>
            </a:extLst>
          </p:cNvPr>
          <p:cNvSpPr/>
          <p:nvPr/>
        </p:nvSpPr>
        <p:spPr>
          <a:xfrm>
            <a:off x="8038011" y="3733888"/>
            <a:ext cx="214185" cy="617004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A5230-51D8-170D-B4C9-304CF8939E06}"/>
              </a:ext>
            </a:extLst>
          </p:cNvPr>
          <p:cNvSpPr txBox="1"/>
          <p:nvPr/>
        </p:nvSpPr>
        <p:spPr>
          <a:xfrm>
            <a:off x="8252196" y="3701235"/>
            <a:ext cx="3322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Fake tau: </a:t>
            </a:r>
            <a:r>
              <a:rPr lang="en-US" sz="1400" dirty="0" err="1"/>
              <a:t>W+jets</a:t>
            </a:r>
            <a:r>
              <a:rPr lang="en-US" sz="1400" dirty="0"/>
              <a:t>, Top(Fake factor method)</a:t>
            </a:r>
            <a:endParaRPr lang="en-CN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56655-0C12-1B3F-AC46-1C1D2921B7FD}"/>
              </a:ext>
            </a:extLst>
          </p:cNvPr>
          <p:cNvSpPr txBox="1"/>
          <p:nvPr/>
        </p:nvSpPr>
        <p:spPr>
          <a:xfrm>
            <a:off x="8252196" y="4089757"/>
            <a:ext cx="3331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CN" sz="1400" dirty="0"/>
              <a:t>eal tau: scaled with CRs, validate with VRs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400E1C-232D-A88F-8B06-8548CED71A74}"/>
              </a:ext>
            </a:extLst>
          </p:cNvPr>
          <p:cNvSpPr txBox="1"/>
          <p:nvPr/>
        </p:nvSpPr>
        <p:spPr>
          <a:xfrm>
            <a:off x="9020112" y="86544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Combined Zn 2.22</a:t>
            </a:r>
            <a:endParaRPr lang="en-CN" dirty="0"/>
          </a:p>
        </p:txBody>
      </p:sp>
      <p:cxnSp>
        <p:nvCxnSpPr>
          <p:cNvPr id="21" name="直线连接符 12">
            <a:extLst>
              <a:ext uri="{FF2B5EF4-FFF2-40B4-BE49-F238E27FC236}">
                <a16:creationId xmlns:a16="http://schemas.microsoft.com/office/drawing/2014/main" id="{794E04A1-C783-9B52-2FDE-68009887ADE2}"/>
              </a:ext>
            </a:extLst>
          </p:cNvPr>
          <p:cNvCxnSpPr>
            <a:cxnSpLocks/>
          </p:cNvCxnSpPr>
          <p:nvPr/>
        </p:nvCxnSpPr>
        <p:spPr>
          <a:xfrm flipV="1">
            <a:off x="7359440" y="2338385"/>
            <a:ext cx="0" cy="60784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13">
            <a:extLst>
              <a:ext uri="{FF2B5EF4-FFF2-40B4-BE49-F238E27FC236}">
                <a16:creationId xmlns:a16="http://schemas.microsoft.com/office/drawing/2014/main" id="{7B4DFBE9-6D6C-BF89-6C95-9ED0BB1E49AB}"/>
              </a:ext>
            </a:extLst>
          </p:cNvPr>
          <p:cNvCxnSpPr>
            <a:cxnSpLocks/>
          </p:cNvCxnSpPr>
          <p:nvPr/>
        </p:nvCxnSpPr>
        <p:spPr>
          <a:xfrm>
            <a:off x="7353022" y="2338385"/>
            <a:ext cx="2644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97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A74819-3674-4725-4024-39A7A359B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E2843-00A3-2A7B-C3FD-67189C17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21B2F-16B7-94AA-67B3-551D6DDE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80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A72DC08C-193A-5BED-1010-D8E1945574DA}"/>
              </a:ext>
            </a:extLst>
          </p:cNvPr>
          <p:cNvSpPr txBox="1"/>
          <p:nvPr/>
        </p:nvSpPr>
        <p:spPr>
          <a:xfrm>
            <a:off x="769460" y="50906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BA1E4DE-97B3-67C9-A09A-4B7034BE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" y="1230282"/>
            <a:ext cx="3752850" cy="27039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D87C2E-66FD-E308-211C-8429326B236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803517" y="3489787"/>
            <a:ext cx="839558" cy="374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21086C-5FD9-EC2A-D347-4CA894B5B315}"/>
              </a:ext>
            </a:extLst>
          </p:cNvPr>
          <p:cNvSpPr txBox="1"/>
          <p:nvPr/>
        </p:nvSpPr>
        <p:spPr>
          <a:xfrm>
            <a:off x="1411597" y="3679279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arrow peak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75EB2-36C0-859D-18ED-C7B9626D322E}"/>
              </a:ext>
            </a:extLst>
          </p:cNvPr>
          <p:cNvSpPr txBox="1"/>
          <p:nvPr/>
        </p:nvSpPr>
        <p:spPr>
          <a:xfrm>
            <a:off x="1519634" y="82621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100 bins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504AA-CEF2-69C0-CDF4-FD1EE8ED62F0}"/>
              </a:ext>
            </a:extLst>
          </p:cNvPr>
          <p:cNvSpPr txBox="1"/>
          <p:nvPr/>
        </p:nvSpPr>
        <p:spPr>
          <a:xfrm>
            <a:off x="172994" y="4053437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um Zn = 4.934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89E5C-1440-90EC-AACA-AB70DB92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844" y="1220623"/>
            <a:ext cx="3752850" cy="2684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91F811-037B-BE8F-EF0B-FE65FBEAF351}"/>
              </a:ext>
            </a:extLst>
          </p:cNvPr>
          <p:cNvSpPr txBox="1"/>
          <p:nvPr/>
        </p:nvSpPr>
        <p:spPr>
          <a:xfrm>
            <a:off x="5198834" y="78732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</a:t>
            </a:r>
            <a:r>
              <a:rPr lang="zh-CN" altLang="en-US" dirty="0"/>
              <a:t> </a:t>
            </a:r>
            <a:r>
              <a:rPr lang="en-US" altLang="zh-CN" dirty="0"/>
              <a:t>at 0.91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7CD78-EA8D-DCE6-67EB-0E45645AC16C}"/>
              </a:ext>
            </a:extLst>
          </p:cNvPr>
          <p:cNvSpPr txBox="1"/>
          <p:nvPr/>
        </p:nvSpPr>
        <p:spPr>
          <a:xfrm>
            <a:off x="7961463" y="1846793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8467AF-A921-DD1C-4941-AACA2023CDCD}"/>
              </a:ext>
            </a:extLst>
          </p:cNvPr>
          <p:cNvCxnSpPr>
            <a:cxnSpLocks/>
          </p:cNvCxnSpPr>
          <p:nvPr/>
        </p:nvCxnSpPr>
        <p:spPr>
          <a:xfrm>
            <a:off x="7804597" y="2216125"/>
            <a:ext cx="83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214B262-2CDA-E1D1-B74B-8B76CBA5B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237" y="1292412"/>
            <a:ext cx="3556763" cy="2540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9A3D89-2C41-4041-FBEE-26A4AB483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59" y="4789408"/>
            <a:ext cx="11736790" cy="12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04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3BBCF-2554-E52A-8344-F68BDB25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D3C69-AD5C-213E-8806-005F9442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DCD8A-49DE-5BC2-B061-B7BF5919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81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364E9C0B-A339-13CD-E98C-EDAA5F8D292F}"/>
              </a:ext>
            </a:extLst>
          </p:cNvPr>
          <p:cNvSpPr txBox="1"/>
          <p:nvPr/>
        </p:nvSpPr>
        <p:spPr>
          <a:xfrm>
            <a:off x="769460" y="50906"/>
            <a:ext cx="6353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C1N2 ISR fake estimation(HH)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4">
                <a:extLst>
                  <a:ext uri="{FF2B5EF4-FFF2-40B4-BE49-F238E27FC236}">
                    <a16:creationId xmlns:a16="http://schemas.microsoft.com/office/drawing/2014/main" id="{58D29535-1945-68DF-AB65-7BC92DA562EB}"/>
                  </a:ext>
                </a:extLst>
              </p:cNvPr>
              <p:cNvSpPr txBox="1"/>
              <p:nvPr/>
            </p:nvSpPr>
            <p:spPr>
              <a:xfrm>
                <a:off x="272839" y="867287"/>
                <a:ext cx="5174341" cy="2893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CRs (fake factor computation)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METtrig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MET&gt;=200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bveto</a:t>
                </a:r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 at least 1 signal lepton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𝑀𝐸𝑇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)&gt;2</m:t>
                    </m:r>
                  </m:oMath>
                </a14:m>
                <a:endParaRPr lang="en-US" altLang="zh-CN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ID:</a:t>
                </a:r>
                <a:r>
                  <a:rPr kumimoji="1" lang="en-US" altLang="zh-CN" sz="1400" b="1" dirty="0"/>
                  <a:t> &gt;= 1 medium tau</a:t>
                </a:r>
                <a:endParaRPr lang="en-US" altLang="zh-CN" sz="1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 err="1"/>
                  <a:t>antiID</a:t>
                </a:r>
                <a:r>
                  <a:rPr lang="en-US" altLang="zh-CN" sz="1400" b="1" dirty="0"/>
                  <a:t>:</a:t>
                </a:r>
                <a:r>
                  <a:rPr kumimoji="1" lang="en-US" altLang="zh-CN" sz="1400" b="1" dirty="0"/>
                  <a:t> &gt;= 1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tau, 0 medium tau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SRs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preselection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2ID: &gt;= 2 medium tau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1ID1antiID: &gt;= </a:t>
                </a:r>
                <a:r>
                  <a:rPr kumimoji="1" lang="en-US" altLang="zh-CN" sz="1400" b="1" dirty="0"/>
                  <a:t>2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</a:t>
                </a:r>
                <a:r>
                  <a:rPr kumimoji="1" lang="en-US" altLang="zh-CN" sz="1400" dirty="0"/>
                  <a:t> , 1 medium tau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400" dirty="0"/>
                  <a:t>2antiID: &gt;= </a:t>
                </a:r>
                <a:r>
                  <a:rPr kumimoji="1" lang="en-US" altLang="zh-CN" sz="1400" b="1" dirty="0"/>
                  <a:t>2 </a:t>
                </a:r>
                <a:r>
                  <a:rPr kumimoji="1" lang="en-US" altLang="zh-CN" sz="1400" b="1" dirty="0" err="1"/>
                  <a:t>VeryLoose</a:t>
                </a:r>
                <a:r>
                  <a:rPr kumimoji="1" lang="en-US" altLang="zh-CN" sz="1400" b="1" dirty="0"/>
                  <a:t> tau</a:t>
                </a:r>
                <a:r>
                  <a:rPr kumimoji="1" lang="en-US" altLang="zh-CN" sz="1400" dirty="0"/>
                  <a:t> , 0 medium tau</a:t>
                </a:r>
              </a:p>
            </p:txBody>
          </p:sp>
        </mc:Choice>
        <mc:Fallback xmlns="">
          <p:sp>
            <p:nvSpPr>
              <p:cNvPr id="7" name="文本框 4">
                <a:extLst>
                  <a:ext uri="{FF2B5EF4-FFF2-40B4-BE49-F238E27FC236}">
                    <a16:creationId xmlns:a16="http://schemas.microsoft.com/office/drawing/2014/main" id="{58D29535-1945-68DF-AB65-7BC92DA56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9" y="867287"/>
                <a:ext cx="5174341" cy="2893100"/>
              </a:xfrm>
              <a:prstGeom prst="rect">
                <a:avLst/>
              </a:prstGeom>
              <a:blipFill>
                <a:blip r:embed="rId2"/>
                <a:stretch>
                  <a:fillRect l="-244" t="-437" b="-13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34">
            <a:extLst>
              <a:ext uri="{FF2B5EF4-FFF2-40B4-BE49-F238E27FC236}">
                <a16:creationId xmlns:a16="http://schemas.microsoft.com/office/drawing/2014/main" id="{8D7B197F-A18C-DAB0-93A2-D1A37851240D}"/>
              </a:ext>
            </a:extLst>
          </p:cNvPr>
          <p:cNvGrpSpPr/>
          <p:nvPr/>
        </p:nvGrpSpPr>
        <p:grpSpPr>
          <a:xfrm>
            <a:off x="8904822" y="1154149"/>
            <a:ext cx="2160000" cy="2700000"/>
            <a:chOff x="9082182" y="1022768"/>
            <a:chExt cx="2160000" cy="2700000"/>
          </a:xfrm>
        </p:grpSpPr>
        <p:sp>
          <p:nvSpPr>
            <p:cNvPr id="9" name="矩形 27">
              <a:extLst>
                <a:ext uri="{FF2B5EF4-FFF2-40B4-BE49-F238E27FC236}">
                  <a16:creationId xmlns:a16="http://schemas.microsoft.com/office/drawing/2014/main" id="{DC8D762D-C8A1-D663-DB56-52B3A0EC0F13}"/>
                </a:ext>
              </a:extLst>
            </p:cNvPr>
            <p:cNvSpPr/>
            <p:nvPr/>
          </p:nvSpPr>
          <p:spPr>
            <a:xfrm>
              <a:off x="9082182" y="1562768"/>
              <a:ext cx="1080000" cy="1080000"/>
            </a:xfrm>
            <a:prstGeom prst="rect">
              <a:avLst/>
            </a:prstGeom>
            <a:solidFill>
              <a:srgbClr val="1BC49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28">
              <a:extLst>
                <a:ext uri="{FF2B5EF4-FFF2-40B4-BE49-F238E27FC236}">
                  <a16:creationId xmlns:a16="http://schemas.microsoft.com/office/drawing/2014/main" id="{2C16FB69-0552-1DEC-670D-44B014A400D6}"/>
                </a:ext>
              </a:extLst>
            </p:cNvPr>
            <p:cNvSpPr/>
            <p:nvPr/>
          </p:nvSpPr>
          <p:spPr>
            <a:xfrm>
              <a:off x="9082182" y="2642768"/>
              <a:ext cx="1080000" cy="1080000"/>
            </a:xfrm>
            <a:prstGeom prst="rect">
              <a:avLst/>
            </a:prstGeom>
            <a:solidFill>
              <a:srgbClr val="A3D7B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Fail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29">
              <a:extLst>
                <a:ext uri="{FF2B5EF4-FFF2-40B4-BE49-F238E27FC236}">
                  <a16:creationId xmlns:a16="http://schemas.microsoft.com/office/drawing/2014/main" id="{76042DF4-926F-C59F-C656-67C1DCB2B383}"/>
                </a:ext>
              </a:extLst>
            </p:cNvPr>
            <p:cNvSpPr/>
            <p:nvPr/>
          </p:nvSpPr>
          <p:spPr>
            <a:xfrm>
              <a:off x="10162182" y="1562768"/>
              <a:ext cx="1080000" cy="72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30">
              <a:extLst>
                <a:ext uri="{FF2B5EF4-FFF2-40B4-BE49-F238E27FC236}">
                  <a16:creationId xmlns:a16="http://schemas.microsoft.com/office/drawing/2014/main" id="{3C802988-CA45-C54B-EE22-157EE4F6A4E3}"/>
                </a:ext>
              </a:extLst>
            </p:cNvPr>
            <p:cNvSpPr/>
            <p:nvPr/>
          </p:nvSpPr>
          <p:spPr>
            <a:xfrm>
              <a:off x="10162182" y="2282768"/>
              <a:ext cx="1080000" cy="72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 tau Fail ID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31">
              <a:extLst>
                <a:ext uri="{FF2B5EF4-FFF2-40B4-BE49-F238E27FC236}">
                  <a16:creationId xmlns:a16="http://schemas.microsoft.com/office/drawing/2014/main" id="{77C27289-1AEF-7BC3-FC95-D0A25F378720}"/>
                </a:ext>
              </a:extLst>
            </p:cNvPr>
            <p:cNvSpPr/>
            <p:nvPr/>
          </p:nvSpPr>
          <p:spPr>
            <a:xfrm>
              <a:off x="10162182" y="3002768"/>
              <a:ext cx="1080000" cy="72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 tau Fail ID 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32">
              <a:extLst>
                <a:ext uri="{FF2B5EF4-FFF2-40B4-BE49-F238E27FC236}">
                  <a16:creationId xmlns:a16="http://schemas.microsoft.com/office/drawing/2014/main" id="{1A2FFB6F-5375-0EAA-20C6-70544F2381F0}"/>
                </a:ext>
              </a:extLst>
            </p:cNvPr>
            <p:cNvSpPr/>
            <p:nvPr/>
          </p:nvSpPr>
          <p:spPr>
            <a:xfrm>
              <a:off x="908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33">
              <a:extLst>
                <a:ext uri="{FF2B5EF4-FFF2-40B4-BE49-F238E27FC236}">
                  <a16:creationId xmlns:a16="http://schemas.microsoft.com/office/drawing/2014/main" id="{3C969F11-8022-A962-CC24-625709A35AB1}"/>
                </a:ext>
              </a:extLst>
            </p:cNvPr>
            <p:cNvSpPr/>
            <p:nvPr/>
          </p:nvSpPr>
          <p:spPr>
            <a:xfrm>
              <a:off x="1016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文本框 38">
            <a:extLst>
              <a:ext uri="{FF2B5EF4-FFF2-40B4-BE49-F238E27FC236}">
                <a16:creationId xmlns:a16="http://schemas.microsoft.com/office/drawing/2014/main" id="{1BCA1AF7-252C-5088-7983-34F48A22E6DB}"/>
              </a:ext>
            </a:extLst>
          </p:cNvPr>
          <p:cNvSpPr txBox="1"/>
          <p:nvPr/>
        </p:nvSpPr>
        <p:spPr>
          <a:xfrm>
            <a:off x="90734" y="4107502"/>
            <a:ext cx="56981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Binned in </a:t>
            </a:r>
            <a:r>
              <a:rPr kumimoji="1" lang="en-US" altLang="zh-CN" sz="1600" b="1" dirty="0" err="1"/>
              <a:t>prongness</a:t>
            </a:r>
            <a:r>
              <a:rPr kumimoji="1" lang="en-US" altLang="zh-CN" sz="1600" b="1" dirty="0"/>
              <a:t>, tau eta, tau </a:t>
            </a:r>
            <a:r>
              <a:rPr kumimoji="1" lang="en-US" altLang="zh-CN" sz="1600" b="1" dirty="0" err="1"/>
              <a:t>pT</a:t>
            </a:r>
            <a:endParaRPr kumimoji="1" lang="en-US" altLang="zh-CN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Eta bins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2 bins: central [0,1.37], forward [1.52,2.5]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3 bins: eta0,1,2 for [0,1), [1, 1.37], [1.52,2.5]</a:t>
            </a:r>
            <a:endParaRPr kumimoji="1" lang="en" altLang="zh-CN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Auto binning: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&gt; 10% of events in nominator and denominator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Add bins to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until it is not consistent anymore with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- 1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Relative stat uncertainty on ratio smaller than 50%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&gt;10% events in nominator and denominator</a:t>
            </a:r>
          </a:p>
        </p:txBody>
      </p:sp>
      <p:pic>
        <p:nvPicPr>
          <p:cNvPr id="17" name="Picture 16" descr="A graph with colorful lines&#10;&#10;Description automatically generated">
            <a:extLst>
              <a:ext uri="{FF2B5EF4-FFF2-40B4-BE49-F238E27FC236}">
                <a16:creationId xmlns:a16="http://schemas.microsoft.com/office/drawing/2014/main" id="{34EB60F7-0642-6C36-C509-B2BD725F6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80" y="3994481"/>
            <a:ext cx="3079861" cy="1988004"/>
          </a:xfrm>
          <a:prstGeom prst="rect">
            <a:avLst/>
          </a:prstGeom>
        </p:spPr>
      </p:pic>
      <p:pic>
        <p:nvPicPr>
          <p:cNvPr id="18" name="Picture 17" descr="A graph with lines and text&#10;&#10;Description automatically generated">
            <a:extLst>
              <a:ext uri="{FF2B5EF4-FFF2-40B4-BE49-F238E27FC236}">
                <a16:creationId xmlns:a16="http://schemas.microsoft.com/office/drawing/2014/main" id="{E17F084E-F9C8-6485-E15A-44DB0D90E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041" y="3944615"/>
            <a:ext cx="3079861" cy="19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1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7E2FC-6358-12A0-00A0-FAD2827C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Chengxin Liao</a:t>
            </a:r>
            <a:endParaRPr lang="en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AB30C-C23F-AEC0-1B6B-A898CE59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C1C1/C1N2 and Direct stau PAR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9F260-9D2E-DC43-CFD3-D1BFE056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3FD4-9202-284B-A3E2-F5A55B22448D}" type="slidenum">
              <a:rPr lang="en-CN" smtClean="0"/>
              <a:pPr/>
              <a:t>9</a:t>
            </a:fld>
            <a:endParaRPr lang="en-CN" dirty="0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CD0DA9E8-56CD-4690-B52D-AF4E7B47AFE0}"/>
              </a:ext>
            </a:extLst>
          </p:cNvPr>
          <p:cNvSpPr txBox="1"/>
          <p:nvPr/>
        </p:nvSpPr>
        <p:spPr>
          <a:xfrm>
            <a:off x="769460" y="50906"/>
            <a:ext cx="643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Stau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ISR fake estimation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34DACBC2-BD03-F459-3197-EE65D2E16373}"/>
              </a:ext>
            </a:extLst>
          </p:cNvPr>
          <p:cNvSpPr txBox="1"/>
          <p:nvPr/>
        </p:nvSpPr>
        <p:spPr>
          <a:xfrm>
            <a:off x="272839" y="867287"/>
            <a:ext cx="517434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CRs (fake factor computation)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METtrig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MET&gt;=200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bveto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1 signal lepton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SS	 (</a:t>
            </a:r>
            <a:r>
              <a:rPr lang="en-CN" sz="1400" b="1" dirty="0"/>
              <a:t>orthogonal with ISR SR</a:t>
            </a:r>
            <a:r>
              <a:rPr lang="en-US" altLang="zh-CN" sz="1400" b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ID:</a:t>
            </a:r>
            <a:r>
              <a:rPr kumimoji="1" lang="en-US" altLang="zh-CN" sz="1400" b="1" dirty="0"/>
              <a:t> &gt;= 1 medium tau</a:t>
            </a:r>
            <a:endParaRPr lang="en-US" altLang="zh-CN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1" dirty="0" err="1"/>
              <a:t>antiID</a:t>
            </a:r>
            <a:r>
              <a:rPr lang="en-US" altLang="zh-CN" sz="1400" b="1" dirty="0"/>
              <a:t>:</a:t>
            </a:r>
            <a:r>
              <a:rPr kumimoji="1" lang="en-US" altLang="zh-CN" sz="1400" b="1" dirty="0"/>
              <a:t> &gt;= 1 </a:t>
            </a:r>
            <a:r>
              <a:rPr kumimoji="1" lang="en-US" altLang="zh-CN" sz="1400" b="1" dirty="0" err="1"/>
              <a:t>VeryLoose</a:t>
            </a:r>
            <a:r>
              <a:rPr kumimoji="1" lang="en-US" altLang="zh-CN" sz="1400" b="1" dirty="0"/>
              <a:t> tau, 0 medium tau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SRs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preselection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2ID: &gt;= 2 medium tau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1ID1antiID: &gt;= </a:t>
            </a:r>
            <a:r>
              <a:rPr kumimoji="1" lang="en-US" altLang="zh-CN" sz="1400" b="1" dirty="0"/>
              <a:t>2 </a:t>
            </a:r>
            <a:r>
              <a:rPr kumimoji="1" lang="en-US" altLang="zh-CN" sz="1400" b="1" dirty="0" err="1"/>
              <a:t>VeryLoose</a:t>
            </a:r>
            <a:r>
              <a:rPr kumimoji="1" lang="en-US" altLang="zh-CN" sz="1400" b="1" dirty="0"/>
              <a:t> tau</a:t>
            </a:r>
            <a:r>
              <a:rPr kumimoji="1" lang="en-US" altLang="zh-CN" sz="1400" dirty="0"/>
              <a:t> , 1 medium tau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2antiID: &gt;= </a:t>
            </a:r>
            <a:r>
              <a:rPr kumimoji="1" lang="en-US" altLang="zh-CN" sz="1400" b="1" dirty="0"/>
              <a:t>2 </a:t>
            </a:r>
            <a:r>
              <a:rPr kumimoji="1" lang="en-US" altLang="zh-CN" sz="1400" b="1" dirty="0" err="1"/>
              <a:t>VeryLoose</a:t>
            </a:r>
            <a:r>
              <a:rPr kumimoji="1" lang="en-US" altLang="zh-CN" sz="1400" b="1" dirty="0"/>
              <a:t> tau</a:t>
            </a:r>
            <a:r>
              <a:rPr kumimoji="1" lang="en-US" altLang="zh-CN" sz="1400" dirty="0"/>
              <a:t> , 0 medium tau</a:t>
            </a:r>
          </a:p>
        </p:txBody>
      </p:sp>
      <p:grpSp>
        <p:nvGrpSpPr>
          <p:cNvPr id="8" name="组合 34">
            <a:extLst>
              <a:ext uri="{FF2B5EF4-FFF2-40B4-BE49-F238E27FC236}">
                <a16:creationId xmlns:a16="http://schemas.microsoft.com/office/drawing/2014/main" id="{E4D313B2-4EF1-36FD-02D3-BE362492DA26}"/>
              </a:ext>
            </a:extLst>
          </p:cNvPr>
          <p:cNvGrpSpPr/>
          <p:nvPr/>
        </p:nvGrpSpPr>
        <p:grpSpPr>
          <a:xfrm>
            <a:off x="9119975" y="963837"/>
            <a:ext cx="2160000" cy="2700000"/>
            <a:chOff x="9082182" y="1022768"/>
            <a:chExt cx="2160000" cy="2700000"/>
          </a:xfrm>
        </p:grpSpPr>
        <p:sp>
          <p:nvSpPr>
            <p:cNvPr id="9" name="矩形 27">
              <a:extLst>
                <a:ext uri="{FF2B5EF4-FFF2-40B4-BE49-F238E27FC236}">
                  <a16:creationId xmlns:a16="http://schemas.microsoft.com/office/drawing/2014/main" id="{4FE00F4F-C552-E6FC-05B4-11F41FBA52B8}"/>
                </a:ext>
              </a:extLst>
            </p:cNvPr>
            <p:cNvSpPr/>
            <p:nvPr/>
          </p:nvSpPr>
          <p:spPr>
            <a:xfrm>
              <a:off x="9082182" y="1562768"/>
              <a:ext cx="1080000" cy="1080000"/>
            </a:xfrm>
            <a:prstGeom prst="rect">
              <a:avLst/>
            </a:prstGeom>
            <a:solidFill>
              <a:srgbClr val="1BC49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28">
              <a:extLst>
                <a:ext uri="{FF2B5EF4-FFF2-40B4-BE49-F238E27FC236}">
                  <a16:creationId xmlns:a16="http://schemas.microsoft.com/office/drawing/2014/main" id="{69DEBA4C-E166-90BC-750C-04F7D3C5FBE7}"/>
                </a:ext>
              </a:extLst>
            </p:cNvPr>
            <p:cNvSpPr/>
            <p:nvPr/>
          </p:nvSpPr>
          <p:spPr>
            <a:xfrm>
              <a:off x="9082182" y="2642768"/>
              <a:ext cx="1080000" cy="1080000"/>
            </a:xfrm>
            <a:prstGeom prst="rect">
              <a:avLst/>
            </a:prstGeom>
            <a:solidFill>
              <a:srgbClr val="A3D7B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CR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Fail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29">
              <a:extLst>
                <a:ext uri="{FF2B5EF4-FFF2-40B4-BE49-F238E27FC236}">
                  <a16:creationId xmlns:a16="http://schemas.microsoft.com/office/drawing/2014/main" id="{77B3FD72-478D-2E0B-B90A-D6CE4D4FEF1C}"/>
                </a:ext>
              </a:extLst>
            </p:cNvPr>
            <p:cNvSpPr/>
            <p:nvPr/>
          </p:nvSpPr>
          <p:spPr>
            <a:xfrm>
              <a:off x="10162182" y="1562768"/>
              <a:ext cx="1080000" cy="72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 ID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30">
              <a:extLst>
                <a:ext uri="{FF2B5EF4-FFF2-40B4-BE49-F238E27FC236}">
                  <a16:creationId xmlns:a16="http://schemas.microsoft.com/office/drawing/2014/main" id="{4495C2E7-4F33-F894-AE84-EFBD36790FD8}"/>
                </a:ext>
              </a:extLst>
            </p:cNvPr>
            <p:cNvSpPr/>
            <p:nvPr/>
          </p:nvSpPr>
          <p:spPr>
            <a:xfrm>
              <a:off x="10162182" y="2282768"/>
              <a:ext cx="1080000" cy="72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 tau Fail ID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31">
              <a:extLst>
                <a:ext uri="{FF2B5EF4-FFF2-40B4-BE49-F238E27FC236}">
                  <a16:creationId xmlns:a16="http://schemas.microsoft.com/office/drawing/2014/main" id="{58290061-519A-386D-5C0C-37114839234B}"/>
                </a:ext>
              </a:extLst>
            </p:cNvPr>
            <p:cNvSpPr/>
            <p:nvPr/>
          </p:nvSpPr>
          <p:spPr>
            <a:xfrm>
              <a:off x="10162182" y="3002768"/>
              <a:ext cx="1080000" cy="72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SR</a:t>
              </a:r>
            </a:p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</a:rPr>
                <a:t>but</a:t>
              </a:r>
            </a:p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 tau Fail ID 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32">
              <a:extLst>
                <a:ext uri="{FF2B5EF4-FFF2-40B4-BE49-F238E27FC236}">
                  <a16:creationId xmlns:a16="http://schemas.microsoft.com/office/drawing/2014/main" id="{C943EEE9-EF19-D4D4-EFB0-985D10550DD3}"/>
                </a:ext>
              </a:extLst>
            </p:cNvPr>
            <p:cNvSpPr/>
            <p:nvPr/>
          </p:nvSpPr>
          <p:spPr>
            <a:xfrm>
              <a:off x="908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determination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33">
              <a:extLst>
                <a:ext uri="{FF2B5EF4-FFF2-40B4-BE49-F238E27FC236}">
                  <a16:creationId xmlns:a16="http://schemas.microsoft.com/office/drawing/2014/main" id="{381F8E1D-64C4-1294-5FB1-11BD39ED4B55}"/>
                </a:ext>
              </a:extLst>
            </p:cNvPr>
            <p:cNvSpPr/>
            <p:nvPr/>
          </p:nvSpPr>
          <p:spPr>
            <a:xfrm>
              <a:off x="10162182" y="1022768"/>
              <a:ext cx="1080000" cy="540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dirty="0">
                  <a:solidFill>
                    <a:schemeClr val="tx1"/>
                  </a:solidFill>
                </a:rPr>
                <a:t>FF application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</a:rPr>
                <a:t>Data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文本框 38">
            <a:extLst>
              <a:ext uri="{FF2B5EF4-FFF2-40B4-BE49-F238E27FC236}">
                <a16:creationId xmlns:a16="http://schemas.microsoft.com/office/drawing/2014/main" id="{DC29CBC0-1DEF-23BF-EE0A-0BF66062188B}"/>
              </a:ext>
            </a:extLst>
          </p:cNvPr>
          <p:cNvSpPr txBox="1"/>
          <p:nvPr/>
        </p:nvSpPr>
        <p:spPr>
          <a:xfrm>
            <a:off x="90734" y="4107502"/>
            <a:ext cx="56981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Binned in </a:t>
            </a:r>
            <a:r>
              <a:rPr kumimoji="1" lang="en-US" altLang="zh-CN" sz="1600" b="1" dirty="0" err="1"/>
              <a:t>prongness</a:t>
            </a:r>
            <a:r>
              <a:rPr kumimoji="1" lang="en-US" altLang="zh-CN" sz="1600" b="1" dirty="0"/>
              <a:t>, tau eta, tau </a:t>
            </a:r>
            <a:r>
              <a:rPr kumimoji="1" lang="en-US" altLang="zh-CN" sz="1600" b="1" dirty="0" err="1"/>
              <a:t>pT</a:t>
            </a:r>
            <a:endParaRPr kumimoji="1" lang="en-US" altLang="zh-CN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Eta bins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2 bins: central [0,1.37], forward [1.52,2.5]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3 bins: eta0,1,2 for [0,1), [1, 1.37], [1.52,2.5]</a:t>
            </a:r>
            <a:endParaRPr kumimoji="1" lang="en" altLang="zh-CN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Auto binning: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&gt; 10% of events in nominator and denominator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Add bins to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until it is not consistent anymore with bin </a:t>
            </a:r>
            <a:r>
              <a:rPr kumimoji="1" lang="en" altLang="zh-CN" sz="1400" dirty="0" err="1"/>
              <a:t>i</a:t>
            </a:r>
            <a:r>
              <a:rPr kumimoji="1" lang="en" altLang="zh-CN" sz="1400" dirty="0"/>
              <a:t> - 1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Relative stat uncertainty on ratio smaller than 50%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" altLang="zh-CN" sz="1200" dirty="0"/>
              <a:t>&gt;10% events in nominator and denominator</a:t>
            </a:r>
          </a:p>
        </p:txBody>
      </p:sp>
      <p:pic>
        <p:nvPicPr>
          <p:cNvPr id="19" name="Picture 18" descr="A graph with colorful lines&#10;&#10;Description automatically generated">
            <a:extLst>
              <a:ext uri="{FF2B5EF4-FFF2-40B4-BE49-F238E27FC236}">
                <a16:creationId xmlns:a16="http://schemas.microsoft.com/office/drawing/2014/main" id="{C9FACAB6-31C7-5F03-2DD0-7B844805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822" y="4107502"/>
            <a:ext cx="3156183" cy="2031325"/>
          </a:xfrm>
          <a:prstGeom prst="rect">
            <a:avLst/>
          </a:prstGeom>
        </p:spPr>
      </p:pic>
      <p:pic>
        <p:nvPicPr>
          <p:cNvPr id="21" name="Picture 20" descr="A graph with colorful lines and numbers&#10;&#10;Description automatically generated">
            <a:extLst>
              <a:ext uri="{FF2B5EF4-FFF2-40B4-BE49-F238E27FC236}">
                <a16:creationId xmlns:a16="http://schemas.microsoft.com/office/drawing/2014/main" id="{E888F5DF-9C37-EF49-4B3A-9429535D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005" y="4104909"/>
            <a:ext cx="3156183" cy="203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77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4004</TotalTime>
  <Words>5900</Words>
  <Application>Microsoft Macintosh PowerPoint</Application>
  <PresentationFormat>Widescreen</PresentationFormat>
  <Paragraphs>1399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PingFang SC Semibold</vt:lpstr>
      <vt:lpstr>XITS-Regular-Identity-H</vt:lpstr>
      <vt:lpstr>Arial</vt:lpstr>
      <vt:lpstr>Calibri</vt:lpstr>
      <vt:lpstr>Calibri Light</vt:lpstr>
      <vt:lpstr>Cambria Math</vt:lpstr>
      <vt:lpstr>Graphik</vt:lpstr>
      <vt:lpstr>Helvetica</vt:lpstr>
      <vt:lpstr>Open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Direct stau ISR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stau single-lep trigger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stau ISR cut&amp;count part</vt:lpstr>
      <vt:lpstr>PowerPoint Presentation</vt:lpstr>
      <vt:lpstr>PowerPoint Presentation</vt:lpstr>
      <vt:lpstr>PowerPoint Presentation</vt:lpstr>
      <vt:lpstr>C1C1/C1N2 ISR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廖诚鑫</dc:creator>
  <cp:lastModifiedBy>廖诚鑫</cp:lastModifiedBy>
  <cp:revision>349</cp:revision>
  <dcterms:created xsi:type="dcterms:W3CDTF">2025-05-11T15:29:23Z</dcterms:created>
  <dcterms:modified xsi:type="dcterms:W3CDTF">2025-05-16T10:50:51Z</dcterms:modified>
</cp:coreProperties>
</file>